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86" r:id="rId2"/>
    <p:sldId id="289" r:id="rId3"/>
    <p:sldId id="287" r:id="rId4"/>
    <p:sldId id="288" r:id="rId5"/>
    <p:sldId id="256" r:id="rId6"/>
    <p:sldId id="257" r:id="rId7"/>
    <p:sldId id="258" r:id="rId8"/>
    <p:sldId id="266" r:id="rId9"/>
    <p:sldId id="260" r:id="rId10"/>
    <p:sldId id="259" r:id="rId11"/>
    <p:sldId id="262" r:id="rId12"/>
    <p:sldId id="261" r:id="rId13"/>
    <p:sldId id="263" r:id="rId14"/>
    <p:sldId id="264" r:id="rId15"/>
    <p:sldId id="269" r:id="rId16"/>
    <p:sldId id="270" r:id="rId17"/>
    <p:sldId id="273" r:id="rId18"/>
    <p:sldId id="274" r:id="rId19"/>
    <p:sldId id="275" r:id="rId20"/>
    <p:sldId id="280" r:id="rId21"/>
    <p:sldId id="284" r:id="rId22"/>
    <p:sldId id="285" r:id="rId23"/>
    <p:sldId id="282" r:id="rId24"/>
    <p:sldId id="267" r:id="rId25"/>
    <p:sldId id="268" r:id="rId26"/>
    <p:sldId id="279" r:id="rId27"/>
    <p:sldId id="277" r:id="rId28"/>
    <p:sldId id="278" r:id="rId29"/>
    <p:sldId id="276" r:id="rId30"/>
    <p:sldId id="265" r:id="rId31"/>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3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DD5D9-8E18-41CB-B00A-7AA850C437F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zh-TW" altLang="en-US"/>
        </a:p>
      </dgm:t>
    </dgm:pt>
    <dgm:pt modelId="{867B8437-650F-4CE2-ADC2-D8BD406111A5}">
      <dgm:prSet phldrT="[文字]"/>
      <dgm:spPr/>
      <dgm:t>
        <a:bodyPr/>
        <a:lstStyle/>
        <a:p>
          <a:r>
            <a:rPr lang="zh-TW" altLang="en-US" dirty="0" smtClean="0"/>
            <a:t>學生</a:t>
          </a:r>
          <a:endParaRPr lang="zh-TW" altLang="en-US" dirty="0"/>
        </a:p>
      </dgm:t>
    </dgm:pt>
    <dgm:pt modelId="{46457A64-1F88-4367-B470-91402FE6E4BB}" type="parTrans" cxnId="{0F9036BC-786C-45A2-934E-365113B3B9BD}">
      <dgm:prSet/>
      <dgm:spPr/>
      <dgm:t>
        <a:bodyPr/>
        <a:lstStyle/>
        <a:p>
          <a:endParaRPr lang="zh-TW" altLang="en-US"/>
        </a:p>
      </dgm:t>
    </dgm:pt>
    <dgm:pt modelId="{81BF957C-3E43-49CD-9E8C-2826C2405733}" type="sibTrans" cxnId="{0F9036BC-786C-45A2-934E-365113B3B9BD}">
      <dgm:prSet/>
      <dgm:spPr/>
      <dgm:t>
        <a:bodyPr/>
        <a:lstStyle/>
        <a:p>
          <a:endParaRPr lang="zh-TW" altLang="en-US"/>
        </a:p>
      </dgm:t>
    </dgm:pt>
    <dgm:pt modelId="{7F15A256-9C98-4CA1-9483-D3EF7102FC21}">
      <dgm:prSet phldrT="[文字]"/>
      <dgm:spPr/>
      <dgm:t>
        <a:bodyPr/>
        <a:lstStyle/>
        <a:p>
          <a:r>
            <a:rPr lang="zh-TW" altLang="en-US" dirty="0" smtClean="0"/>
            <a:t>尊重</a:t>
          </a:r>
          <a:endParaRPr lang="zh-TW" altLang="en-US" dirty="0"/>
        </a:p>
      </dgm:t>
    </dgm:pt>
    <dgm:pt modelId="{FDD7171F-E0C1-45C3-9472-0B5C69A7C21C}" type="parTrans" cxnId="{30B04211-4824-4267-A67D-B5A7A6B216CA}">
      <dgm:prSet/>
      <dgm:spPr/>
      <dgm:t>
        <a:bodyPr/>
        <a:lstStyle/>
        <a:p>
          <a:endParaRPr lang="zh-TW" altLang="en-US"/>
        </a:p>
      </dgm:t>
    </dgm:pt>
    <dgm:pt modelId="{52E3FA6F-1AB6-4629-A425-9FC6EE128678}" type="sibTrans" cxnId="{30B04211-4824-4267-A67D-B5A7A6B216CA}">
      <dgm:prSet/>
      <dgm:spPr/>
      <dgm:t>
        <a:bodyPr/>
        <a:lstStyle/>
        <a:p>
          <a:endParaRPr lang="zh-TW" altLang="en-US"/>
        </a:p>
      </dgm:t>
    </dgm:pt>
    <dgm:pt modelId="{21973CBB-C7B7-4944-A939-5AC718E4CBAB}">
      <dgm:prSet phldrT="[文字]"/>
      <dgm:spPr/>
      <dgm:t>
        <a:bodyPr/>
        <a:lstStyle/>
        <a:p>
          <a:r>
            <a:rPr lang="zh-TW" altLang="en-US" dirty="0" smtClean="0"/>
            <a:t>關懷</a:t>
          </a:r>
          <a:endParaRPr lang="zh-TW" altLang="en-US" dirty="0"/>
        </a:p>
      </dgm:t>
    </dgm:pt>
    <dgm:pt modelId="{B7FE141F-27FA-46C1-9ACB-76178D40B1D3}" type="parTrans" cxnId="{F77AC3AA-7F03-4DA8-8FBB-F38F0E8068E9}">
      <dgm:prSet/>
      <dgm:spPr/>
      <dgm:t>
        <a:bodyPr/>
        <a:lstStyle/>
        <a:p>
          <a:endParaRPr lang="zh-TW" altLang="en-US"/>
        </a:p>
      </dgm:t>
    </dgm:pt>
    <dgm:pt modelId="{05C065C0-3542-4061-8BCD-8EA6BA730A8F}" type="sibTrans" cxnId="{F77AC3AA-7F03-4DA8-8FBB-F38F0E8068E9}">
      <dgm:prSet/>
      <dgm:spPr/>
      <dgm:t>
        <a:bodyPr/>
        <a:lstStyle/>
        <a:p>
          <a:endParaRPr lang="zh-TW" altLang="en-US"/>
        </a:p>
      </dgm:t>
    </dgm:pt>
    <dgm:pt modelId="{B77F6E00-2142-45AE-9764-5ECDBB3E01C5}">
      <dgm:prSet phldrT="[文字]"/>
      <dgm:spPr/>
      <dgm:t>
        <a:bodyPr/>
        <a:lstStyle/>
        <a:p>
          <a:r>
            <a:rPr lang="zh-TW" altLang="en-US" dirty="0" smtClean="0"/>
            <a:t>同理</a:t>
          </a:r>
          <a:endParaRPr lang="zh-TW" altLang="en-US" dirty="0"/>
        </a:p>
      </dgm:t>
    </dgm:pt>
    <dgm:pt modelId="{6C9C7833-9BD3-48AE-A342-D82726BFA609}" type="parTrans" cxnId="{0CDAF3C1-51B9-4C03-83AC-03806551E7AF}">
      <dgm:prSet/>
      <dgm:spPr/>
      <dgm:t>
        <a:bodyPr/>
        <a:lstStyle/>
        <a:p>
          <a:endParaRPr lang="zh-TW" altLang="en-US"/>
        </a:p>
      </dgm:t>
    </dgm:pt>
    <dgm:pt modelId="{86705675-27BE-4AC1-8615-32C89305E02F}" type="sibTrans" cxnId="{0CDAF3C1-51B9-4C03-83AC-03806551E7AF}">
      <dgm:prSet/>
      <dgm:spPr/>
      <dgm:t>
        <a:bodyPr/>
        <a:lstStyle/>
        <a:p>
          <a:endParaRPr lang="zh-TW" altLang="en-US"/>
        </a:p>
      </dgm:t>
    </dgm:pt>
    <dgm:pt modelId="{8E346D80-8EF8-4D80-B036-1036FEB732B4}">
      <dgm:prSet phldrT="[文字]"/>
      <dgm:spPr/>
      <dgm:t>
        <a:bodyPr/>
        <a:lstStyle/>
        <a:p>
          <a:r>
            <a:rPr lang="zh-TW" altLang="en-US" dirty="0" smtClean="0"/>
            <a:t>包容</a:t>
          </a:r>
          <a:endParaRPr lang="zh-TW" altLang="en-US" dirty="0"/>
        </a:p>
      </dgm:t>
    </dgm:pt>
    <dgm:pt modelId="{BAE586CE-CE61-4EB7-9844-AF7993162526}" type="parTrans" cxnId="{FA7F62D0-973E-44AB-AF46-7E4DCC018397}">
      <dgm:prSet/>
      <dgm:spPr/>
      <dgm:t>
        <a:bodyPr/>
        <a:lstStyle/>
        <a:p>
          <a:endParaRPr lang="zh-TW" altLang="en-US"/>
        </a:p>
      </dgm:t>
    </dgm:pt>
    <dgm:pt modelId="{F6AF048B-B22F-462B-925C-9C41D8A55D0F}" type="sibTrans" cxnId="{FA7F62D0-973E-44AB-AF46-7E4DCC018397}">
      <dgm:prSet/>
      <dgm:spPr/>
      <dgm:t>
        <a:bodyPr/>
        <a:lstStyle/>
        <a:p>
          <a:endParaRPr lang="zh-TW" altLang="en-US"/>
        </a:p>
      </dgm:t>
    </dgm:pt>
    <dgm:pt modelId="{57034C1D-BFC9-4D20-83AC-2C743912340E}">
      <dgm:prSet phldrT="[文字]"/>
      <dgm:spPr/>
      <dgm:t>
        <a:bodyPr/>
        <a:lstStyle/>
        <a:p>
          <a:r>
            <a:rPr lang="zh-TW" altLang="en-US" dirty="0" smtClean="0"/>
            <a:t>安全</a:t>
          </a:r>
          <a:endParaRPr lang="zh-TW" altLang="en-US" dirty="0"/>
        </a:p>
      </dgm:t>
    </dgm:pt>
    <dgm:pt modelId="{2B8E44BB-F64D-41AF-B518-1AF9355CC892}" type="parTrans" cxnId="{ECE20C70-7DC4-49CB-8CE8-F6857615B1B3}">
      <dgm:prSet/>
      <dgm:spPr/>
      <dgm:t>
        <a:bodyPr/>
        <a:lstStyle/>
        <a:p>
          <a:endParaRPr lang="zh-TW" altLang="en-US"/>
        </a:p>
      </dgm:t>
    </dgm:pt>
    <dgm:pt modelId="{87386C48-3740-4802-BFA6-76F5FE2DEB2E}" type="sibTrans" cxnId="{ECE20C70-7DC4-49CB-8CE8-F6857615B1B3}">
      <dgm:prSet/>
      <dgm:spPr/>
      <dgm:t>
        <a:bodyPr/>
        <a:lstStyle/>
        <a:p>
          <a:endParaRPr lang="zh-TW" altLang="en-US"/>
        </a:p>
      </dgm:t>
    </dgm:pt>
    <dgm:pt modelId="{76B9822B-DE64-413F-9FBC-C1789587A1D3}">
      <dgm:prSet phldrT="[文字]"/>
      <dgm:spPr/>
      <dgm:t>
        <a:bodyPr/>
        <a:lstStyle/>
        <a:p>
          <a:r>
            <a:rPr lang="zh-TW" altLang="en-US" dirty="0" smtClean="0"/>
            <a:t>參與</a:t>
          </a:r>
          <a:endParaRPr lang="zh-TW" altLang="en-US" dirty="0"/>
        </a:p>
      </dgm:t>
    </dgm:pt>
    <dgm:pt modelId="{0296F019-DD98-42E7-B22F-B55E3C619A3B}" type="parTrans" cxnId="{24A9A35F-47B2-4273-96B6-23B689B18257}">
      <dgm:prSet/>
      <dgm:spPr/>
      <dgm:t>
        <a:bodyPr/>
        <a:lstStyle/>
        <a:p>
          <a:endParaRPr lang="zh-TW" altLang="en-US"/>
        </a:p>
      </dgm:t>
    </dgm:pt>
    <dgm:pt modelId="{290C01C7-51C9-4A7D-BBCF-72B936DA9932}" type="sibTrans" cxnId="{24A9A35F-47B2-4273-96B6-23B689B18257}">
      <dgm:prSet/>
      <dgm:spPr/>
      <dgm:t>
        <a:bodyPr/>
        <a:lstStyle/>
        <a:p>
          <a:endParaRPr lang="zh-TW" altLang="en-US"/>
        </a:p>
      </dgm:t>
    </dgm:pt>
    <dgm:pt modelId="{1E9EA168-2B64-406F-8C0F-1C725B20EFD1}" type="pres">
      <dgm:prSet presAssocID="{00ADD5D9-8E18-41CB-B00A-7AA850C437FB}" presName="cycle" presStyleCnt="0">
        <dgm:presLayoutVars>
          <dgm:chMax val="1"/>
          <dgm:dir/>
          <dgm:animLvl val="ctr"/>
          <dgm:resizeHandles val="exact"/>
        </dgm:presLayoutVars>
      </dgm:prSet>
      <dgm:spPr/>
      <dgm:t>
        <a:bodyPr/>
        <a:lstStyle/>
        <a:p>
          <a:endParaRPr lang="zh-TW" altLang="en-US"/>
        </a:p>
      </dgm:t>
    </dgm:pt>
    <dgm:pt modelId="{25369B1E-8C93-4714-86E4-65A38583A739}" type="pres">
      <dgm:prSet presAssocID="{867B8437-650F-4CE2-ADC2-D8BD406111A5}" presName="centerShape" presStyleLbl="node0" presStyleIdx="0" presStyleCnt="1"/>
      <dgm:spPr/>
      <dgm:t>
        <a:bodyPr/>
        <a:lstStyle/>
        <a:p>
          <a:endParaRPr lang="zh-TW" altLang="en-US"/>
        </a:p>
      </dgm:t>
    </dgm:pt>
    <dgm:pt modelId="{17E4EEA7-EE55-4293-B9B7-7E239FC18DC4}" type="pres">
      <dgm:prSet presAssocID="{FDD7171F-E0C1-45C3-9472-0B5C69A7C21C}" presName="Name9" presStyleLbl="parChTrans1D2" presStyleIdx="0" presStyleCnt="6"/>
      <dgm:spPr/>
      <dgm:t>
        <a:bodyPr/>
        <a:lstStyle/>
        <a:p>
          <a:endParaRPr lang="zh-TW" altLang="en-US"/>
        </a:p>
      </dgm:t>
    </dgm:pt>
    <dgm:pt modelId="{8FBADDD7-F6D2-4EDC-84E8-BB3183FE972F}" type="pres">
      <dgm:prSet presAssocID="{FDD7171F-E0C1-45C3-9472-0B5C69A7C21C}" presName="connTx" presStyleLbl="parChTrans1D2" presStyleIdx="0" presStyleCnt="6"/>
      <dgm:spPr/>
      <dgm:t>
        <a:bodyPr/>
        <a:lstStyle/>
        <a:p>
          <a:endParaRPr lang="zh-TW" altLang="en-US"/>
        </a:p>
      </dgm:t>
    </dgm:pt>
    <dgm:pt modelId="{82684368-2665-4BFE-947F-5A0DF515539B}" type="pres">
      <dgm:prSet presAssocID="{7F15A256-9C98-4CA1-9483-D3EF7102FC21}" presName="node" presStyleLbl="node1" presStyleIdx="0" presStyleCnt="6" custRadScaleRad="99992" custRadScaleInc="7286">
        <dgm:presLayoutVars>
          <dgm:bulletEnabled val="1"/>
        </dgm:presLayoutVars>
      </dgm:prSet>
      <dgm:spPr/>
      <dgm:t>
        <a:bodyPr/>
        <a:lstStyle/>
        <a:p>
          <a:endParaRPr lang="zh-TW" altLang="en-US"/>
        </a:p>
      </dgm:t>
    </dgm:pt>
    <dgm:pt modelId="{7369DCB5-7BA3-45ED-B207-4A7A2A746AA0}" type="pres">
      <dgm:prSet presAssocID="{B7FE141F-27FA-46C1-9ACB-76178D40B1D3}" presName="Name9" presStyleLbl="parChTrans1D2" presStyleIdx="1" presStyleCnt="6"/>
      <dgm:spPr/>
      <dgm:t>
        <a:bodyPr/>
        <a:lstStyle/>
        <a:p>
          <a:endParaRPr lang="zh-TW" altLang="en-US"/>
        </a:p>
      </dgm:t>
    </dgm:pt>
    <dgm:pt modelId="{82F5D2C3-DB10-4FBC-BF8F-5667DF7579EA}" type="pres">
      <dgm:prSet presAssocID="{B7FE141F-27FA-46C1-9ACB-76178D40B1D3}" presName="connTx" presStyleLbl="parChTrans1D2" presStyleIdx="1" presStyleCnt="6"/>
      <dgm:spPr/>
      <dgm:t>
        <a:bodyPr/>
        <a:lstStyle/>
        <a:p>
          <a:endParaRPr lang="zh-TW" altLang="en-US"/>
        </a:p>
      </dgm:t>
    </dgm:pt>
    <dgm:pt modelId="{B7C9F145-686E-44E8-B605-FFEE958209DE}" type="pres">
      <dgm:prSet presAssocID="{21973CBB-C7B7-4944-A939-5AC718E4CBAB}" presName="node" presStyleLbl="node1" presStyleIdx="1" presStyleCnt="6">
        <dgm:presLayoutVars>
          <dgm:bulletEnabled val="1"/>
        </dgm:presLayoutVars>
      </dgm:prSet>
      <dgm:spPr/>
      <dgm:t>
        <a:bodyPr/>
        <a:lstStyle/>
        <a:p>
          <a:endParaRPr lang="zh-TW" altLang="en-US"/>
        </a:p>
      </dgm:t>
    </dgm:pt>
    <dgm:pt modelId="{AE562DB4-832D-406C-B14F-A56A7DE235B1}" type="pres">
      <dgm:prSet presAssocID="{6C9C7833-9BD3-48AE-A342-D82726BFA609}" presName="Name9" presStyleLbl="parChTrans1D2" presStyleIdx="2" presStyleCnt="6"/>
      <dgm:spPr/>
      <dgm:t>
        <a:bodyPr/>
        <a:lstStyle/>
        <a:p>
          <a:endParaRPr lang="zh-TW" altLang="en-US"/>
        </a:p>
      </dgm:t>
    </dgm:pt>
    <dgm:pt modelId="{2AEBC579-34D7-4009-BB46-EC992BCD6BCA}" type="pres">
      <dgm:prSet presAssocID="{6C9C7833-9BD3-48AE-A342-D82726BFA609}" presName="connTx" presStyleLbl="parChTrans1D2" presStyleIdx="2" presStyleCnt="6"/>
      <dgm:spPr/>
      <dgm:t>
        <a:bodyPr/>
        <a:lstStyle/>
        <a:p>
          <a:endParaRPr lang="zh-TW" altLang="en-US"/>
        </a:p>
      </dgm:t>
    </dgm:pt>
    <dgm:pt modelId="{EEC0FA49-FA36-4132-9348-8B3AA124EF44}" type="pres">
      <dgm:prSet presAssocID="{B77F6E00-2142-45AE-9764-5ECDBB3E01C5}" presName="node" presStyleLbl="node1" presStyleIdx="2" presStyleCnt="6">
        <dgm:presLayoutVars>
          <dgm:bulletEnabled val="1"/>
        </dgm:presLayoutVars>
      </dgm:prSet>
      <dgm:spPr/>
      <dgm:t>
        <a:bodyPr/>
        <a:lstStyle/>
        <a:p>
          <a:endParaRPr lang="zh-TW" altLang="en-US"/>
        </a:p>
      </dgm:t>
    </dgm:pt>
    <dgm:pt modelId="{E188DE23-96B8-4F14-B1BB-B64C60CAB3D7}" type="pres">
      <dgm:prSet presAssocID="{BAE586CE-CE61-4EB7-9844-AF7993162526}" presName="Name9" presStyleLbl="parChTrans1D2" presStyleIdx="3" presStyleCnt="6"/>
      <dgm:spPr/>
      <dgm:t>
        <a:bodyPr/>
        <a:lstStyle/>
        <a:p>
          <a:endParaRPr lang="zh-TW" altLang="en-US"/>
        </a:p>
      </dgm:t>
    </dgm:pt>
    <dgm:pt modelId="{A269D94A-E629-4324-B738-D4725B566342}" type="pres">
      <dgm:prSet presAssocID="{BAE586CE-CE61-4EB7-9844-AF7993162526}" presName="connTx" presStyleLbl="parChTrans1D2" presStyleIdx="3" presStyleCnt="6"/>
      <dgm:spPr/>
      <dgm:t>
        <a:bodyPr/>
        <a:lstStyle/>
        <a:p>
          <a:endParaRPr lang="zh-TW" altLang="en-US"/>
        </a:p>
      </dgm:t>
    </dgm:pt>
    <dgm:pt modelId="{E20DE90F-7A49-4FCA-AF0C-1EAA33169AE9}" type="pres">
      <dgm:prSet presAssocID="{8E346D80-8EF8-4D80-B036-1036FEB732B4}" presName="node" presStyleLbl="node1" presStyleIdx="3" presStyleCnt="6">
        <dgm:presLayoutVars>
          <dgm:bulletEnabled val="1"/>
        </dgm:presLayoutVars>
      </dgm:prSet>
      <dgm:spPr/>
      <dgm:t>
        <a:bodyPr/>
        <a:lstStyle/>
        <a:p>
          <a:endParaRPr lang="zh-TW" altLang="en-US"/>
        </a:p>
      </dgm:t>
    </dgm:pt>
    <dgm:pt modelId="{FC195345-2ECD-4F9C-A914-A784B41880AB}" type="pres">
      <dgm:prSet presAssocID="{2B8E44BB-F64D-41AF-B518-1AF9355CC892}" presName="Name9" presStyleLbl="parChTrans1D2" presStyleIdx="4" presStyleCnt="6"/>
      <dgm:spPr/>
      <dgm:t>
        <a:bodyPr/>
        <a:lstStyle/>
        <a:p>
          <a:endParaRPr lang="zh-TW" altLang="en-US"/>
        </a:p>
      </dgm:t>
    </dgm:pt>
    <dgm:pt modelId="{578ECCB2-9834-40E0-8AEE-9EADCA8215DF}" type="pres">
      <dgm:prSet presAssocID="{2B8E44BB-F64D-41AF-B518-1AF9355CC892}" presName="connTx" presStyleLbl="parChTrans1D2" presStyleIdx="4" presStyleCnt="6"/>
      <dgm:spPr/>
      <dgm:t>
        <a:bodyPr/>
        <a:lstStyle/>
        <a:p>
          <a:endParaRPr lang="zh-TW" altLang="en-US"/>
        </a:p>
      </dgm:t>
    </dgm:pt>
    <dgm:pt modelId="{6F287E8D-28D4-4339-A8CC-53DD4F64296F}" type="pres">
      <dgm:prSet presAssocID="{57034C1D-BFC9-4D20-83AC-2C743912340E}" presName="node" presStyleLbl="node1" presStyleIdx="4" presStyleCnt="6">
        <dgm:presLayoutVars>
          <dgm:bulletEnabled val="1"/>
        </dgm:presLayoutVars>
      </dgm:prSet>
      <dgm:spPr/>
      <dgm:t>
        <a:bodyPr/>
        <a:lstStyle/>
        <a:p>
          <a:endParaRPr lang="zh-TW" altLang="en-US"/>
        </a:p>
      </dgm:t>
    </dgm:pt>
    <dgm:pt modelId="{6FAA3684-D3C0-438B-B755-BF9B897F858F}" type="pres">
      <dgm:prSet presAssocID="{0296F019-DD98-42E7-B22F-B55E3C619A3B}" presName="Name9" presStyleLbl="parChTrans1D2" presStyleIdx="5" presStyleCnt="6"/>
      <dgm:spPr/>
      <dgm:t>
        <a:bodyPr/>
        <a:lstStyle/>
        <a:p>
          <a:endParaRPr lang="zh-TW" altLang="en-US"/>
        </a:p>
      </dgm:t>
    </dgm:pt>
    <dgm:pt modelId="{355C088C-30B5-4AFA-A04F-8C2BBD8E0340}" type="pres">
      <dgm:prSet presAssocID="{0296F019-DD98-42E7-B22F-B55E3C619A3B}" presName="connTx" presStyleLbl="parChTrans1D2" presStyleIdx="5" presStyleCnt="6"/>
      <dgm:spPr/>
      <dgm:t>
        <a:bodyPr/>
        <a:lstStyle/>
        <a:p>
          <a:endParaRPr lang="zh-TW" altLang="en-US"/>
        </a:p>
      </dgm:t>
    </dgm:pt>
    <dgm:pt modelId="{63730123-7904-4032-AC1A-C5B270BCA828}" type="pres">
      <dgm:prSet presAssocID="{76B9822B-DE64-413F-9FBC-C1789587A1D3}" presName="node" presStyleLbl="node1" presStyleIdx="5" presStyleCnt="6">
        <dgm:presLayoutVars>
          <dgm:bulletEnabled val="1"/>
        </dgm:presLayoutVars>
      </dgm:prSet>
      <dgm:spPr/>
      <dgm:t>
        <a:bodyPr/>
        <a:lstStyle/>
        <a:p>
          <a:endParaRPr lang="zh-TW" altLang="en-US"/>
        </a:p>
      </dgm:t>
    </dgm:pt>
  </dgm:ptLst>
  <dgm:cxnLst>
    <dgm:cxn modelId="{AEC644A9-759E-462E-BA7C-60B96E5BA549}" type="presOf" srcId="{0296F019-DD98-42E7-B22F-B55E3C619A3B}" destId="{355C088C-30B5-4AFA-A04F-8C2BBD8E0340}" srcOrd="1" destOrd="0" presId="urn:microsoft.com/office/officeart/2005/8/layout/radial1"/>
    <dgm:cxn modelId="{22ADC914-8498-46F7-85AD-0DC299F89223}" type="presOf" srcId="{76B9822B-DE64-413F-9FBC-C1789587A1D3}" destId="{63730123-7904-4032-AC1A-C5B270BCA828}" srcOrd="0" destOrd="0" presId="urn:microsoft.com/office/officeart/2005/8/layout/radial1"/>
    <dgm:cxn modelId="{ECE20C70-7DC4-49CB-8CE8-F6857615B1B3}" srcId="{867B8437-650F-4CE2-ADC2-D8BD406111A5}" destId="{57034C1D-BFC9-4D20-83AC-2C743912340E}" srcOrd="4" destOrd="0" parTransId="{2B8E44BB-F64D-41AF-B518-1AF9355CC892}" sibTransId="{87386C48-3740-4802-BFA6-76F5FE2DEB2E}"/>
    <dgm:cxn modelId="{3E6EED6E-CB3E-471B-AE07-C115F84DC805}" type="presOf" srcId="{57034C1D-BFC9-4D20-83AC-2C743912340E}" destId="{6F287E8D-28D4-4339-A8CC-53DD4F64296F}" srcOrd="0" destOrd="0" presId="urn:microsoft.com/office/officeart/2005/8/layout/radial1"/>
    <dgm:cxn modelId="{7A80230A-4341-4BBB-B535-35B93561E829}" type="presOf" srcId="{6C9C7833-9BD3-48AE-A342-D82726BFA609}" destId="{2AEBC579-34D7-4009-BB46-EC992BCD6BCA}" srcOrd="1" destOrd="0" presId="urn:microsoft.com/office/officeart/2005/8/layout/radial1"/>
    <dgm:cxn modelId="{EC471A85-5F68-4088-9775-CC7AD65853C5}" type="presOf" srcId="{00ADD5D9-8E18-41CB-B00A-7AA850C437FB}" destId="{1E9EA168-2B64-406F-8C0F-1C725B20EFD1}" srcOrd="0" destOrd="0" presId="urn:microsoft.com/office/officeart/2005/8/layout/radial1"/>
    <dgm:cxn modelId="{E6F41408-54F5-4AEB-AA37-5FE395AF8F70}" type="presOf" srcId="{0296F019-DD98-42E7-B22F-B55E3C619A3B}" destId="{6FAA3684-D3C0-438B-B755-BF9B897F858F}" srcOrd="0" destOrd="0" presId="urn:microsoft.com/office/officeart/2005/8/layout/radial1"/>
    <dgm:cxn modelId="{F77AC3AA-7F03-4DA8-8FBB-F38F0E8068E9}" srcId="{867B8437-650F-4CE2-ADC2-D8BD406111A5}" destId="{21973CBB-C7B7-4944-A939-5AC718E4CBAB}" srcOrd="1" destOrd="0" parTransId="{B7FE141F-27FA-46C1-9ACB-76178D40B1D3}" sibTransId="{05C065C0-3542-4061-8BCD-8EA6BA730A8F}"/>
    <dgm:cxn modelId="{2B50B48C-F25E-4361-9AB3-B5F5B5AE10FF}" type="presOf" srcId="{6C9C7833-9BD3-48AE-A342-D82726BFA609}" destId="{AE562DB4-832D-406C-B14F-A56A7DE235B1}" srcOrd="0" destOrd="0" presId="urn:microsoft.com/office/officeart/2005/8/layout/radial1"/>
    <dgm:cxn modelId="{CA9DBAE6-B073-4A84-8BEE-07A63522F35B}" type="presOf" srcId="{867B8437-650F-4CE2-ADC2-D8BD406111A5}" destId="{25369B1E-8C93-4714-86E4-65A38583A739}" srcOrd="0" destOrd="0" presId="urn:microsoft.com/office/officeart/2005/8/layout/radial1"/>
    <dgm:cxn modelId="{E34B9B06-4D93-4F5B-B1B4-CAABDAC8040B}" type="presOf" srcId="{21973CBB-C7B7-4944-A939-5AC718E4CBAB}" destId="{B7C9F145-686E-44E8-B605-FFEE958209DE}" srcOrd="0" destOrd="0" presId="urn:microsoft.com/office/officeart/2005/8/layout/radial1"/>
    <dgm:cxn modelId="{24A9A35F-47B2-4273-96B6-23B689B18257}" srcId="{867B8437-650F-4CE2-ADC2-D8BD406111A5}" destId="{76B9822B-DE64-413F-9FBC-C1789587A1D3}" srcOrd="5" destOrd="0" parTransId="{0296F019-DD98-42E7-B22F-B55E3C619A3B}" sibTransId="{290C01C7-51C9-4A7D-BBCF-72B936DA9932}"/>
    <dgm:cxn modelId="{CA106EEC-9E72-4F06-B47F-EE05AA9F658C}" type="presOf" srcId="{7F15A256-9C98-4CA1-9483-D3EF7102FC21}" destId="{82684368-2665-4BFE-947F-5A0DF515539B}" srcOrd="0" destOrd="0" presId="urn:microsoft.com/office/officeart/2005/8/layout/radial1"/>
    <dgm:cxn modelId="{343BB2CD-2C53-4D44-8C11-E48341E680C8}" type="presOf" srcId="{8E346D80-8EF8-4D80-B036-1036FEB732B4}" destId="{E20DE90F-7A49-4FCA-AF0C-1EAA33169AE9}" srcOrd="0" destOrd="0" presId="urn:microsoft.com/office/officeart/2005/8/layout/radial1"/>
    <dgm:cxn modelId="{0F9036BC-786C-45A2-934E-365113B3B9BD}" srcId="{00ADD5D9-8E18-41CB-B00A-7AA850C437FB}" destId="{867B8437-650F-4CE2-ADC2-D8BD406111A5}" srcOrd="0" destOrd="0" parTransId="{46457A64-1F88-4367-B470-91402FE6E4BB}" sibTransId="{81BF957C-3E43-49CD-9E8C-2826C2405733}"/>
    <dgm:cxn modelId="{F4B09301-E9BC-48F0-A52F-6D42A41F047C}" type="presOf" srcId="{B7FE141F-27FA-46C1-9ACB-76178D40B1D3}" destId="{82F5D2C3-DB10-4FBC-BF8F-5667DF7579EA}" srcOrd="1" destOrd="0" presId="urn:microsoft.com/office/officeart/2005/8/layout/radial1"/>
    <dgm:cxn modelId="{B865F230-597A-40E3-96DC-DAACA009B452}" type="presOf" srcId="{FDD7171F-E0C1-45C3-9472-0B5C69A7C21C}" destId="{8FBADDD7-F6D2-4EDC-84E8-BB3183FE972F}" srcOrd="1" destOrd="0" presId="urn:microsoft.com/office/officeart/2005/8/layout/radial1"/>
    <dgm:cxn modelId="{B5BBCD41-788D-4BEB-9BC9-5DA6B2373086}" type="presOf" srcId="{2B8E44BB-F64D-41AF-B518-1AF9355CC892}" destId="{578ECCB2-9834-40E0-8AEE-9EADCA8215DF}" srcOrd="1" destOrd="0" presId="urn:microsoft.com/office/officeart/2005/8/layout/radial1"/>
    <dgm:cxn modelId="{10220E3D-D703-452F-B977-4F9A56748730}" type="presOf" srcId="{2B8E44BB-F64D-41AF-B518-1AF9355CC892}" destId="{FC195345-2ECD-4F9C-A914-A784B41880AB}" srcOrd="0" destOrd="0" presId="urn:microsoft.com/office/officeart/2005/8/layout/radial1"/>
    <dgm:cxn modelId="{30B04211-4824-4267-A67D-B5A7A6B216CA}" srcId="{867B8437-650F-4CE2-ADC2-D8BD406111A5}" destId="{7F15A256-9C98-4CA1-9483-D3EF7102FC21}" srcOrd="0" destOrd="0" parTransId="{FDD7171F-E0C1-45C3-9472-0B5C69A7C21C}" sibTransId="{52E3FA6F-1AB6-4629-A425-9FC6EE128678}"/>
    <dgm:cxn modelId="{FA7F62D0-973E-44AB-AF46-7E4DCC018397}" srcId="{867B8437-650F-4CE2-ADC2-D8BD406111A5}" destId="{8E346D80-8EF8-4D80-B036-1036FEB732B4}" srcOrd="3" destOrd="0" parTransId="{BAE586CE-CE61-4EB7-9844-AF7993162526}" sibTransId="{F6AF048B-B22F-462B-925C-9C41D8A55D0F}"/>
    <dgm:cxn modelId="{FA8904F5-332C-48BC-B525-7E040CA216D4}" type="presOf" srcId="{FDD7171F-E0C1-45C3-9472-0B5C69A7C21C}" destId="{17E4EEA7-EE55-4293-B9B7-7E239FC18DC4}" srcOrd="0" destOrd="0" presId="urn:microsoft.com/office/officeart/2005/8/layout/radial1"/>
    <dgm:cxn modelId="{0CDAF3C1-51B9-4C03-83AC-03806551E7AF}" srcId="{867B8437-650F-4CE2-ADC2-D8BD406111A5}" destId="{B77F6E00-2142-45AE-9764-5ECDBB3E01C5}" srcOrd="2" destOrd="0" parTransId="{6C9C7833-9BD3-48AE-A342-D82726BFA609}" sibTransId="{86705675-27BE-4AC1-8615-32C89305E02F}"/>
    <dgm:cxn modelId="{7095F38D-1938-4D27-8D68-C12F96F88343}" type="presOf" srcId="{BAE586CE-CE61-4EB7-9844-AF7993162526}" destId="{E188DE23-96B8-4F14-B1BB-B64C60CAB3D7}" srcOrd="0" destOrd="0" presId="urn:microsoft.com/office/officeart/2005/8/layout/radial1"/>
    <dgm:cxn modelId="{73E96D0A-71DF-411F-8756-C65A0BEBBF95}" type="presOf" srcId="{BAE586CE-CE61-4EB7-9844-AF7993162526}" destId="{A269D94A-E629-4324-B738-D4725B566342}" srcOrd="1" destOrd="0" presId="urn:microsoft.com/office/officeart/2005/8/layout/radial1"/>
    <dgm:cxn modelId="{4096860C-96BD-4C78-866B-BBFC5CBC9081}" type="presOf" srcId="{B7FE141F-27FA-46C1-9ACB-76178D40B1D3}" destId="{7369DCB5-7BA3-45ED-B207-4A7A2A746AA0}" srcOrd="0" destOrd="0" presId="urn:microsoft.com/office/officeart/2005/8/layout/radial1"/>
    <dgm:cxn modelId="{CC6111CF-326E-4D80-BABE-C9513BED3069}" type="presOf" srcId="{B77F6E00-2142-45AE-9764-5ECDBB3E01C5}" destId="{EEC0FA49-FA36-4132-9348-8B3AA124EF44}" srcOrd="0" destOrd="0" presId="urn:microsoft.com/office/officeart/2005/8/layout/radial1"/>
    <dgm:cxn modelId="{500222F0-F7E2-44CD-8616-8BD84E18A5D1}" type="presParOf" srcId="{1E9EA168-2B64-406F-8C0F-1C725B20EFD1}" destId="{25369B1E-8C93-4714-86E4-65A38583A739}" srcOrd="0" destOrd="0" presId="urn:microsoft.com/office/officeart/2005/8/layout/radial1"/>
    <dgm:cxn modelId="{90D36CD5-5E89-4CD3-86C4-F89195CC0677}" type="presParOf" srcId="{1E9EA168-2B64-406F-8C0F-1C725B20EFD1}" destId="{17E4EEA7-EE55-4293-B9B7-7E239FC18DC4}" srcOrd="1" destOrd="0" presId="urn:microsoft.com/office/officeart/2005/8/layout/radial1"/>
    <dgm:cxn modelId="{BD0D78B7-23C2-4D11-B556-9B94157DCAA3}" type="presParOf" srcId="{17E4EEA7-EE55-4293-B9B7-7E239FC18DC4}" destId="{8FBADDD7-F6D2-4EDC-84E8-BB3183FE972F}" srcOrd="0" destOrd="0" presId="urn:microsoft.com/office/officeart/2005/8/layout/radial1"/>
    <dgm:cxn modelId="{734FA3B5-08D2-4875-A4B8-B83D2C409153}" type="presParOf" srcId="{1E9EA168-2B64-406F-8C0F-1C725B20EFD1}" destId="{82684368-2665-4BFE-947F-5A0DF515539B}" srcOrd="2" destOrd="0" presId="urn:microsoft.com/office/officeart/2005/8/layout/radial1"/>
    <dgm:cxn modelId="{C86B9127-24FA-4EC7-8EAC-CE6E43E66599}" type="presParOf" srcId="{1E9EA168-2B64-406F-8C0F-1C725B20EFD1}" destId="{7369DCB5-7BA3-45ED-B207-4A7A2A746AA0}" srcOrd="3" destOrd="0" presId="urn:microsoft.com/office/officeart/2005/8/layout/radial1"/>
    <dgm:cxn modelId="{59A8388D-D5B2-4FC1-AA80-4FA0BB13A544}" type="presParOf" srcId="{7369DCB5-7BA3-45ED-B207-4A7A2A746AA0}" destId="{82F5D2C3-DB10-4FBC-BF8F-5667DF7579EA}" srcOrd="0" destOrd="0" presId="urn:microsoft.com/office/officeart/2005/8/layout/radial1"/>
    <dgm:cxn modelId="{97337B18-1F63-4A81-BA13-D8DC279C46F7}" type="presParOf" srcId="{1E9EA168-2B64-406F-8C0F-1C725B20EFD1}" destId="{B7C9F145-686E-44E8-B605-FFEE958209DE}" srcOrd="4" destOrd="0" presId="urn:microsoft.com/office/officeart/2005/8/layout/radial1"/>
    <dgm:cxn modelId="{2B437098-0DF3-4226-9466-F370C667D9F2}" type="presParOf" srcId="{1E9EA168-2B64-406F-8C0F-1C725B20EFD1}" destId="{AE562DB4-832D-406C-B14F-A56A7DE235B1}" srcOrd="5" destOrd="0" presId="urn:microsoft.com/office/officeart/2005/8/layout/radial1"/>
    <dgm:cxn modelId="{16F50240-467C-45BF-840B-C8421701B487}" type="presParOf" srcId="{AE562DB4-832D-406C-B14F-A56A7DE235B1}" destId="{2AEBC579-34D7-4009-BB46-EC992BCD6BCA}" srcOrd="0" destOrd="0" presId="urn:microsoft.com/office/officeart/2005/8/layout/radial1"/>
    <dgm:cxn modelId="{AF452E3D-B26D-4251-9C14-72B195562C02}" type="presParOf" srcId="{1E9EA168-2B64-406F-8C0F-1C725B20EFD1}" destId="{EEC0FA49-FA36-4132-9348-8B3AA124EF44}" srcOrd="6" destOrd="0" presId="urn:microsoft.com/office/officeart/2005/8/layout/radial1"/>
    <dgm:cxn modelId="{A5484376-2B16-4D8A-ADF5-8EC5C73E447A}" type="presParOf" srcId="{1E9EA168-2B64-406F-8C0F-1C725B20EFD1}" destId="{E188DE23-96B8-4F14-B1BB-B64C60CAB3D7}" srcOrd="7" destOrd="0" presId="urn:microsoft.com/office/officeart/2005/8/layout/radial1"/>
    <dgm:cxn modelId="{7EE412F2-AE31-444A-B262-0B79CEE869CD}" type="presParOf" srcId="{E188DE23-96B8-4F14-B1BB-B64C60CAB3D7}" destId="{A269D94A-E629-4324-B738-D4725B566342}" srcOrd="0" destOrd="0" presId="urn:microsoft.com/office/officeart/2005/8/layout/radial1"/>
    <dgm:cxn modelId="{6B50E56A-E295-412B-8DE8-0F9F9637AEEA}" type="presParOf" srcId="{1E9EA168-2B64-406F-8C0F-1C725B20EFD1}" destId="{E20DE90F-7A49-4FCA-AF0C-1EAA33169AE9}" srcOrd="8" destOrd="0" presId="urn:microsoft.com/office/officeart/2005/8/layout/radial1"/>
    <dgm:cxn modelId="{CD236999-9AF1-4AA6-8C27-EBA52342D0C9}" type="presParOf" srcId="{1E9EA168-2B64-406F-8C0F-1C725B20EFD1}" destId="{FC195345-2ECD-4F9C-A914-A784B41880AB}" srcOrd="9" destOrd="0" presId="urn:microsoft.com/office/officeart/2005/8/layout/radial1"/>
    <dgm:cxn modelId="{6B8906CA-281B-4233-A65C-609D55480F88}" type="presParOf" srcId="{FC195345-2ECD-4F9C-A914-A784B41880AB}" destId="{578ECCB2-9834-40E0-8AEE-9EADCA8215DF}" srcOrd="0" destOrd="0" presId="urn:microsoft.com/office/officeart/2005/8/layout/radial1"/>
    <dgm:cxn modelId="{2E993CF4-92A3-4E0E-BA00-497F33CDB361}" type="presParOf" srcId="{1E9EA168-2B64-406F-8C0F-1C725B20EFD1}" destId="{6F287E8D-28D4-4339-A8CC-53DD4F64296F}" srcOrd="10" destOrd="0" presId="urn:microsoft.com/office/officeart/2005/8/layout/radial1"/>
    <dgm:cxn modelId="{51893BFF-F649-4C69-A840-5396CCA60DDC}" type="presParOf" srcId="{1E9EA168-2B64-406F-8C0F-1C725B20EFD1}" destId="{6FAA3684-D3C0-438B-B755-BF9B897F858F}" srcOrd="11" destOrd="0" presId="urn:microsoft.com/office/officeart/2005/8/layout/radial1"/>
    <dgm:cxn modelId="{6B0A770E-972D-4A09-9D01-95855E498FAB}" type="presParOf" srcId="{6FAA3684-D3C0-438B-B755-BF9B897F858F}" destId="{355C088C-30B5-4AFA-A04F-8C2BBD8E0340}" srcOrd="0" destOrd="0" presId="urn:microsoft.com/office/officeart/2005/8/layout/radial1"/>
    <dgm:cxn modelId="{D078581C-AD2C-46ED-9BEE-50C92FD062A8}" type="presParOf" srcId="{1E9EA168-2B64-406F-8C0F-1C725B20EFD1}" destId="{63730123-7904-4032-AC1A-C5B270BCA828}"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5F56A-1081-4AE4-95E4-B68BB3D532F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39199485-DCA6-4B5E-8318-9A9A161EEF64}">
      <dgm:prSet phldrT="[文字]"/>
      <dgm:spPr/>
      <dgm:t>
        <a:bodyPr/>
        <a:lstStyle/>
        <a:p>
          <a:r>
            <a:rPr lang="zh-TW" altLang="en-US" dirty="0" smtClean="0"/>
            <a:t>社會好國民、世界好公民</a:t>
          </a:r>
          <a:endParaRPr lang="zh-TW" altLang="en-US" dirty="0"/>
        </a:p>
      </dgm:t>
    </dgm:pt>
    <dgm:pt modelId="{2E249F09-6D9F-42E1-99A0-2AF1806B18D8}" type="parTrans" cxnId="{909049E5-84AC-43CB-8DE2-23D3A93333B5}">
      <dgm:prSet/>
      <dgm:spPr/>
      <dgm:t>
        <a:bodyPr/>
        <a:lstStyle/>
        <a:p>
          <a:endParaRPr lang="zh-TW" altLang="en-US"/>
        </a:p>
      </dgm:t>
    </dgm:pt>
    <dgm:pt modelId="{52D5BA79-BDD9-40F7-B9DD-6A8B5F18F79D}" type="sibTrans" cxnId="{909049E5-84AC-43CB-8DE2-23D3A93333B5}">
      <dgm:prSet/>
      <dgm:spPr/>
      <dgm:t>
        <a:bodyPr/>
        <a:lstStyle/>
        <a:p>
          <a:endParaRPr lang="zh-TW" altLang="en-US"/>
        </a:p>
      </dgm:t>
    </dgm:pt>
    <dgm:pt modelId="{7CADBE7A-19FD-4B18-A418-6958D23C96C3}">
      <dgm:prSet phldrT="[文字]"/>
      <dgm:spPr/>
      <dgm:t>
        <a:bodyPr/>
        <a:lstStyle/>
        <a:p>
          <a:r>
            <a:rPr lang="zh-TW" altLang="en-US" dirty="0" smtClean="0"/>
            <a:t>學生輔導體制與性別平等教育</a:t>
          </a:r>
          <a:endParaRPr lang="zh-TW" altLang="en-US" dirty="0"/>
        </a:p>
      </dgm:t>
    </dgm:pt>
    <dgm:pt modelId="{6DFC95A1-9381-43F8-BE4F-7F1A31CB91CA}" type="parTrans" cxnId="{D6420461-F263-4892-88E8-D844EE5F60C1}">
      <dgm:prSet/>
      <dgm:spPr/>
      <dgm:t>
        <a:bodyPr/>
        <a:lstStyle/>
        <a:p>
          <a:endParaRPr lang="zh-TW" altLang="en-US"/>
        </a:p>
      </dgm:t>
    </dgm:pt>
    <dgm:pt modelId="{A09DF2F9-6056-4D02-A40A-D72C4D4F002A}" type="sibTrans" cxnId="{D6420461-F263-4892-88E8-D844EE5F60C1}">
      <dgm:prSet/>
      <dgm:spPr/>
      <dgm:t>
        <a:bodyPr/>
        <a:lstStyle/>
        <a:p>
          <a:endParaRPr lang="zh-TW" altLang="en-US"/>
        </a:p>
      </dgm:t>
    </dgm:pt>
    <dgm:pt modelId="{70C3CF32-53A5-4D69-9EBE-4734EA3DF6D5}">
      <dgm:prSet phldrT="[文字]"/>
      <dgm:spPr/>
      <dgm:t>
        <a:bodyPr/>
        <a:lstStyle/>
        <a:p>
          <a:r>
            <a:rPr lang="zh-TW" altLang="en-US" dirty="0" smtClean="0"/>
            <a:t>人權教育</a:t>
          </a:r>
          <a:endParaRPr lang="zh-TW" altLang="en-US" dirty="0"/>
        </a:p>
      </dgm:t>
    </dgm:pt>
    <dgm:pt modelId="{4197192F-05A3-4426-8439-4C5650A5930D}" type="parTrans" cxnId="{58FC8AF5-3F36-47FF-B992-450E26B9ED9B}">
      <dgm:prSet/>
      <dgm:spPr/>
      <dgm:t>
        <a:bodyPr/>
        <a:lstStyle/>
        <a:p>
          <a:endParaRPr lang="zh-TW" altLang="en-US"/>
        </a:p>
      </dgm:t>
    </dgm:pt>
    <dgm:pt modelId="{9B79C2FD-AB12-403B-9ED6-EAB51EFAF2B0}" type="sibTrans" cxnId="{58FC8AF5-3F36-47FF-B992-450E26B9ED9B}">
      <dgm:prSet/>
      <dgm:spPr/>
      <dgm:t>
        <a:bodyPr/>
        <a:lstStyle/>
        <a:p>
          <a:endParaRPr lang="zh-TW" altLang="en-US"/>
        </a:p>
      </dgm:t>
    </dgm:pt>
    <dgm:pt modelId="{7FB57583-1A02-4845-862B-79B4F84F2187}">
      <dgm:prSet phldrT="[文字]"/>
      <dgm:spPr/>
      <dgm:t>
        <a:bodyPr/>
        <a:lstStyle/>
        <a:p>
          <a:r>
            <a:rPr lang="zh-TW" altLang="en-US" dirty="0" smtClean="0"/>
            <a:t>生命教育</a:t>
          </a:r>
          <a:endParaRPr lang="zh-TW" altLang="en-US" dirty="0"/>
        </a:p>
      </dgm:t>
    </dgm:pt>
    <dgm:pt modelId="{C11C8F53-66A2-4A0B-9BEC-207A4C808011}" type="parTrans" cxnId="{1EEF4DD5-FB8E-4678-932A-F859CF210259}">
      <dgm:prSet/>
      <dgm:spPr/>
      <dgm:t>
        <a:bodyPr/>
        <a:lstStyle/>
        <a:p>
          <a:endParaRPr lang="zh-TW" altLang="en-US"/>
        </a:p>
      </dgm:t>
    </dgm:pt>
    <dgm:pt modelId="{5CF905AD-5998-4043-9DB8-ECDE7E5C2CF7}" type="sibTrans" cxnId="{1EEF4DD5-FB8E-4678-932A-F859CF210259}">
      <dgm:prSet/>
      <dgm:spPr/>
      <dgm:t>
        <a:bodyPr/>
        <a:lstStyle/>
        <a:p>
          <a:endParaRPr lang="zh-TW" altLang="en-US"/>
        </a:p>
      </dgm:t>
    </dgm:pt>
    <dgm:pt modelId="{6C557A02-7CF9-4479-BB6F-C76C3B0330AE}">
      <dgm:prSet custT="1"/>
      <dgm:spPr/>
      <dgm:t>
        <a:bodyPr/>
        <a:lstStyle/>
        <a:p>
          <a:r>
            <a:rPr lang="zh-TW" altLang="en-US" sz="1600" dirty="0" smtClean="0">
              <a:latin typeface="新細明體" pitchFamily="18" charset="-120"/>
              <a:ea typeface="新細明體" pitchFamily="18" charset="-120"/>
            </a:rPr>
            <a:t>法治、資訊素養與倫理</a:t>
          </a:r>
          <a:r>
            <a:rPr lang="zh-TW" altLang="en-US" sz="1600" dirty="0" smtClean="0"/>
            <a:t>教育</a:t>
          </a:r>
          <a:endParaRPr lang="zh-TW" altLang="en-US" sz="1600" dirty="0"/>
        </a:p>
      </dgm:t>
    </dgm:pt>
    <dgm:pt modelId="{B2DFA93F-8F60-40A1-9E52-C99ADBF2E809}" type="parTrans" cxnId="{C0D39DFC-E32F-4F70-8740-9264C323D0C9}">
      <dgm:prSet/>
      <dgm:spPr/>
      <dgm:t>
        <a:bodyPr/>
        <a:lstStyle/>
        <a:p>
          <a:endParaRPr lang="zh-TW" altLang="en-US"/>
        </a:p>
      </dgm:t>
    </dgm:pt>
    <dgm:pt modelId="{8D8CFA98-7A50-4286-A641-42EA3E4CFDCF}" type="sibTrans" cxnId="{C0D39DFC-E32F-4F70-8740-9264C323D0C9}">
      <dgm:prSet/>
      <dgm:spPr/>
      <dgm:t>
        <a:bodyPr/>
        <a:lstStyle/>
        <a:p>
          <a:endParaRPr lang="zh-TW" altLang="en-US"/>
        </a:p>
      </dgm:t>
    </dgm:pt>
    <dgm:pt modelId="{8C5B329F-6034-4CAE-960D-2BB7AB2B363C}">
      <dgm:prSet/>
      <dgm:spPr/>
      <dgm:t>
        <a:bodyPr/>
        <a:lstStyle/>
        <a:p>
          <a:r>
            <a:rPr lang="zh-TW" altLang="en-US" dirty="0" smtClean="0"/>
            <a:t>品德教育</a:t>
          </a:r>
          <a:endParaRPr lang="zh-TW" altLang="en-US" dirty="0"/>
        </a:p>
      </dgm:t>
    </dgm:pt>
    <dgm:pt modelId="{93A3090A-2060-48FA-9DC6-8038287DB52B}" type="parTrans" cxnId="{ED2B7DF1-E2E2-498D-887D-B1574994085B}">
      <dgm:prSet/>
      <dgm:spPr/>
      <dgm:t>
        <a:bodyPr/>
        <a:lstStyle/>
        <a:p>
          <a:endParaRPr lang="zh-TW" altLang="en-US"/>
        </a:p>
      </dgm:t>
    </dgm:pt>
    <dgm:pt modelId="{614B6BA8-0715-4B50-9906-E1A0D7763A44}" type="sibTrans" cxnId="{ED2B7DF1-E2E2-498D-887D-B1574994085B}">
      <dgm:prSet/>
      <dgm:spPr/>
      <dgm:t>
        <a:bodyPr/>
        <a:lstStyle/>
        <a:p>
          <a:endParaRPr lang="zh-TW" altLang="en-US"/>
        </a:p>
      </dgm:t>
    </dgm:pt>
    <dgm:pt modelId="{4A71E908-662B-489B-875F-D736C28DA4C1}" type="pres">
      <dgm:prSet presAssocID="{6465F56A-1081-4AE4-95E4-B68BB3D532F3}" presName="diagram" presStyleCnt="0">
        <dgm:presLayoutVars>
          <dgm:chPref val="1"/>
          <dgm:dir/>
          <dgm:animOne val="branch"/>
          <dgm:animLvl val="lvl"/>
          <dgm:resizeHandles val="exact"/>
        </dgm:presLayoutVars>
      </dgm:prSet>
      <dgm:spPr/>
      <dgm:t>
        <a:bodyPr/>
        <a:lstStyle/>
        <a:p>
          <a:endParaRPr lang="zh-TW" altLang="en-US"/>
        </a:p>
      </dgm:t>
    </dgm:pt>
    <dgm:pt modelId="{19A801F3-559D-410F-AE3E-FDB1851550B1}" type="pres">
      <dgm:prSet presAssocID="{39199485-DCA6-4B5E-8318-9A9A161EEF64}" presName="root1" presStyleCnt="0"/>
      <dgm:spPr/>
    </dgm:pt>
    <dgm:pt modelId="{225DE5BF-BA93-4362-A7F5-A54C80D987AA}" type="pres">
      <dgm:prSet presAssocID="{39199485-DCA6-4B5E-8318-9A9A161EEF64}" presName="LevelOneTextNode" presStyleLbl="node0" presStyleIdx="0" presStyleCnt="1" custScaleX="177414" custScaleY="302195">
        <dgm:presLayoutVars>
          <dgm:chPref val="3"/>
        </dgm:presLayoutVars>
      </dgm:prSet>
      <dgm:spPr/>
      <dgm:t>
        <a:bodyPr/>
        <a:lstStyle/>
        <a:p>
          <a:endParaRPr lang="zh-TW" altLang="en-US"/>
        </a:p>
      </dgm:t>
    </dgm:pt>
    <dgm:pt modelId="{8D6D7882-0029-4D61-BE86-B9E9C4E1245C}" type="pres">
      <dgm:prSet presAssocID="{39199485-DCA6-4B5E-8318-9A9A161EEF64}" presName="level2hierChild" presStyleCnt="0"/>
      <dgm:spPr/>
    </dgm:pt>
    <dgm:pt modelId="{43BFC05B-CED1-4758-8933-A8E775A8DD26}" type="pres">
      <dgm:prSet presAssocID="{6DFC95A1-9381-43F8-BE4F-7F1A31CB91CA}" presName="conn2-1" presStyleLbl="parChTrans1D2" presStyleIdx="0" presStyleCnt="5"/>
      <dgm:spPr/>
      <dgm:t>
        <a:bodyPr/>
        <a:lstStyle/>
        <a:p>
          <a:endParaRPr lang="zh-TW" altLang="en-US"/>
        </a:p>
      </dgm:t>
    </dgm:pt>
    <dgm:pt modelId="{9C7BD39B-80A1-444A-A12F-135C6544CD51}" type="pres">
      <dgm:prSet presAssocID="{6DFC95A1-9381-43F8-BE4F-7F1A31CB91CA}" presName="connTx" presStyleLbl="parChTrans1D2" presStyleIdx="0" presStyleCnt="5"/>
      <dgm:spPr/>
      <dgm:t>
        <a:bodyPr/>
        <a:lstStyle/>
        <a:p>
          <a:endParaRPr lang="zh-TW" altLang="en-US"/>
        </a:p>
      </dgm:t>
    </dgm:pt>
    <dgm:pt modelId="{5BCA19F0-0185-434B-9C4C-B4FA7D1B555C}" type="pres">
      <dgm:prSet presAssocID="{7CADBE7A-19FD-4B18-A418-6958D23C96C3}" presName="root2" presStyleCnt="0"/>
      <dgm:spPr/>
    </dgm:pt>
    <dgm:pt modelId="{833BB1B9-6C78-475F-BC81-3A345C0ABA1C}" type="pres">
      <dgm:prSet presAssocID="{7CADBE7A-19FD-4B18-A418-6958D23C96C3}" presName="LevelTwoTextNode" presStyleLbl="node2" presStyleIdx="0" presStyleCnt="5" custLinFactNeighborX="3189" custLinFactNeighborY="-164">
        <dgm:presLayoutVars>
          <dgm:chPref val="3"/>
        </dgm:presLayoutVars>
      </dgm:prSet>
      <dgm:spPr/>
      <dgm:t>
        <a:bodyPr/>
        <a:lstStyle/>
        <a:p>
          <a:endParaRPr lang="zh-TW" altLang="en-US"/>
        </a:p>
      </dgm:t>
    </dgm:pt>
    <dgm:pt modelId="{3011C483-B7C0-4ADB-BDB2-8CA3151882A1}" type="pres">
      <dgm:prSet presAssocID="{7CADBE7A-19FD-4B18-A418-6958D23C96C3}" presName="level3hierChild" presStyleCnt="0"/>
      <dgm:spPr/>
    </dgm:pt>
    <dgm:pt modelId="{1AA9F693-C793-485B-AEA1-F0B2A3EDB5BC}" type="pres">
      <dgm:prSet presAssocID="{4197192F-05A3-4426-8439-4C5650A5930D}" presName="conn2-1" presStyleLbl="parChTrans1D2" presStyleIdx="1" presStyleCnt="5"/>
      <dgm:spPr/>
      <dgm:t>
        <a:bodyPr/>
        <a:lstStyle/>
        <a:p>
          <a:endParaRPr lang="zh-TW" altLang="en-US"/>
        </a:p>
      </dgm:t>
    </dgm:pt>
    <dgm:pt modelId="{BB43FC0F-BBFA-4391-8557-BF968FAE52F6}" type="pres">
      <dgm:prSet presAssocID="{4197192F-05A3-4426-8439-4C5650A5930D}" presName="connTx" presStyleLbl="parChTrans1D2" presStyleIdx="1" presStyleCnt="5"/>
      <dgm:spPr/>
      <dgm:t>
        <a:bodyPr/>
        <a:lstStyle/>
        <a:p>
          <a:endParaRPr lang="zh-TW" altLang="en-US"/>
        </a:p>
      </dgm:t>
    </dgm:pt>
    <dgm:pt modelId="{0F964024-0F43-40BA-B901-82E6F522870B}" type="pres">
      <dgm:prSet presAssocID="{70C3CF32-53A5-4D69-9EBE-4734EA3DF6D5}" presName="root2" presStyleCnt="0"/>
      <dgm:spPr/>
    </dgm:pt>
    <dgm:pt modelId="{616DE976-3CF5-42D5-A581-6128F7373725}" type="pres">
      <dgm:prSet presAssocID="{70C3CF32-53A5-4D69-9EBE-4734EA3DF6D5}" presName="LevelTwoTextNode" presStyleLbl="node2" presStyleIdx="1" presStyleCnt="5" custScaleX="103550">
        <dgm:presLayoutVars>
          <dgm:chPref val="3"/>
        </dgm:presLayoutVars>
      </dgm:prSet>
      <dgm:spPr/>
      <dgm:t>
        <a:bodyPr/>
        <a:lstStyle/>
        <a:p>
          <a:endParaRPr lang="zh-TW" altLang="en-US"/>
        </a:p>
      </dgm:t>
    </dgm:pt>
    <dgm:pt modelId="{727A800E-0D5E-46A0-B983-D49EA84B7124}" type="pres">
      <dgm:prSet presAssocID="{70C3CF32-53A5-4D69-9EBE-4734EA3DF6D5}" presName="level3hierChild" presStyleCnt="0"/>
      <dgm:spPr/>
    </dgm:pt>
    <dgm:pt modelId="{748293E7-E562-4B41-A612-9F4CE264DA17}" type="pres">
      <dgm:prSet presAssocID="{B2DFA93F-8F60-40A1-9E52-C99ADBF2E809}" presName="conn2-1" presStyleLbl="parChTrans1D2" presStyleIdx="2" presStyleCnt="5"/>
      <dgm:spPr/>
      <dgm:t>
        <a:bodyPr/>
        <a:lstStyle/>
        <a:p>
          <a:endParaRPr lang="zh-TW" altLang="en-US"/>
        </a:p>
      </dgm:t>
    </dgm:pt>
    <dgm:pt modelId="{D6B71E26-A755-46EC-AB30-C31E96DE36E2}" type="pres">
      <dgm:prSet presAssocID="{B2DFA93F-8F60-40A1-9E52-C99ADBF2E809}" presName="connTx" presStyleLbl="parChTrans1D2" presStyleIdx="2" presStyleCnt="5"/>
      <dgm:spPr/>
      <dgm:t>
        <a:bodyPr/>
        <a:lstStyle/>
        <a:p>
          <a:endParaRPr lang="zh-TW" altLang="en-US"/>
        </a:p>
      </dgm:t>
    </dgm:pt>
    <dgm:pt modelId="{30EA017C-93B7-438A-AD45-20A3761813F0}" type="pres">
      <dgm:prSet presAssocID="{6C557A02-7CF9-4479-BB6F-C76C3B0330AE}" presName="root2" presStyleCnt="0"/>
      <dgm:spPr/>
    </dgm:pt>
    <dgm:pt modelId="{1C619BA5-19EA-4BE4-B758-B810CA7E0E46}" type="pres">
      <dgm:prSet presAssocID="{6C557A02-7CF9-4479-BB6F-C76C3B0330AE}" presName="LevelTwoTextNode" presStyleLbl="node2" presStyleIdx="2" presStyleCnt="5">
        <dgm:presLayoutVars>
          <dgm:chPref val="3"/>
        </dgm:presLayoutVars>
      </dgm:prSet>
      <dgm:spPr/>
      <dgm:t>
        <a:bodyPr/>
        <a:lstStyle/>
        <a:p>
          <a:endParaRPr lang="zh-TW" altLang="en-US"/>
        </a:p>
      </dgm:t>
    </dgm:pt>
    <dgm:pt modelId="{D190D7B4-633A-41FF-AA72-DF3765DCD8D6}" type="pres">
      <dgm:prSet presAssocID="{6C557A02-7CF9-4479-BB6F-C76C3B0330AE}" presName="level3hierChild" presStyleCnt="0"/>
      <dgm:spPr/>
    </dgm:pt>
    <dgm:pt modelId="{870AE3EF-47AA-430F-8106-E850432288FF}" type="pres">
      <dgm:prSet presAssocID="{93A3090A-2060-48FA-9DC6-8038287DB52B}" presName="conn2-1" presStyleLbl="parChTrans1D2" presStyleIdx="3" presStyleCnt="5"/>
      <dgm:spPr/>
      <dgm:t>
        <a:bodyPr/>
        <a:lstStyle/>
        <a:p>
          <a:endParaRPr lang="zh-TW" altLang="en-US"/>
        </a:p>
      </dgm:t>
    </dgm:pt>
    <dgm:pt modelId="{0F4A615F-C01E-4F2D-AA7E-C5136875E7BF}" type="pres">
      <dgm:prSet presAssocID="{93A3090A-2060-48FA-9DC6-8038287DB52B}" presName="connTx" presStyleLbl="parChTrans1D2" presStyleIdx="3" presStyleCnt="5"/>
      <dgm:spPr/>
      <dgm:t>
        <a:bodyPr/>
        <a:lstStyle/>
        <a:p>
          <a:endParaRPr lang="zh-TW" altLang="en-US"/>
        </a:p>
      </dgm:t>
    </dgm:pt>
    <dgm:pt modelId="{2FCB274C-BEA1-44AE-81D3-B3B512159CF3}" type="pres">
      <dgm:prSet presAssocID="{8C5B329F-6034-4CAE-960D-2BB7AB2B363C}" presName="root2" presStyleCnt="0"/>
      <dgm:spPr/>
    </dgm:pt>
    <dgm:pt modelId="{1F4FE3C9-D609-4481-882F-7C42CE68A550}" type="pres">
      <dgm:prSet presAssocID="{8C5B329F-6034-4CAE-960D-2BB7AB2B363C}" presName="LevelTwoTextNode" presStyleLbl="node2" presStyleIdx="3" presStyleCnt="5" custLinFactNeighborX="1006" custLinFactNeighborY="2322">
        <dgm:presLayoutVars>
          <dgm:chPref val="3"/>
        </dgm:presLayoutVars>
      </dgm:prSet>
      <dgm:spPr/>
      <dgm:t>
        <a:bodyPr/>
        <a:lstStyle/>
        <a:p>
          <a:endParaRPr lang="zh-TW" altLang="en-US"/>
        </a:p>
      </dgm:t>
    </dgm:pt>
    <dgm:pt modelId="{975B0229-2EC4-4C2F-B2DD-2DBCF69E30E2}" type="pres">
      <dgm:prSet presAssocID="{8C5B329F-6034-4CAE-960D-2BB7AB2B363C}" presName="level3hierChild" presStyleCnt="0"/>
      <dgm:spPr/>
    </dgm:pt>
    <dgm:pt modelId="{FEDC883F-673F-499A-9520-07D3C1B0B557}" type="pres">
      <dgm:prSet presAssocID="{C11C8F53-66A2-4A0B-9BEC-207A4C808011}" presName="conn2-1" presStyleLbl="parChTrans1D2" presStyleIdx="4" presStyleCnt="5"/>
      <dgm:spPr/>
      <dgm:t>
        <a:bodyPr/>
        <a:lstStyle/>
        <a:p>
          <a:endParaRPr lang="zh-TW" altLang="en-US"/>
        </a:p>
      </dgm:t>
    </dgm:pt>
    <dgm:pt modelId="{BD46E958-F378-448A-AC41-ED619B5D6F20}" type="pres">
      <dgm:prSet presAssocID="{C11C8F53-66A2-4A0B-9BEC-207A4C808011}" presName="connTx" presStyleLbl="parChTrans1D2" presStyleIdx="4" presStyleCnt="5"/>
      <dgm:spPr/>
      <dgm:t>
        <a:bodyPr/>
        <a:lstStyle/>
        <a:p>
          <a:endParaRPr lang="zh-TW" altLang="en-US"/>
        </a:p>
      </dgm:t>
    </dgm:pt>
    <dgm:pt modelId="{ABEFB098-7B7C-42BD-A64C-76033378E265}" type="pres">
      <dgm:prSet presAssocID="{7FB57583-1A02-4845-862B-79B4F84F2187}" presName="root2" presStyleCnt="0"/>
      <dgm:spPr/>
    </dgm:pt>
    <dgm:pt modelId="{2BF8A69E-3007-4879-98B3-598420905C1A}" type="pres">
      <dgm:prSet presAssocID="{7FB57583-1A02-4845-862B-79B4F84F2187}" presName="LevelTwoTextNode" presStyleLbl="node2" presStyleIdx="4" presStyleCnt="5">
        <dgm:presLayoutVars>
          <dgm:chPref val="3"/>
        </dgm:presLayoutVars>
      </dgm:prSet>
      <dgm:spPr/>
      <dgm:t>
        <a:bodyPr/>
        <a:lstStyle/>
        <a:p>
          <a:endParaRPr lang="zh-TW" altLang="en-US"/>
        </a:p>
      </dgm:t>
    </dgm:pt>
    <dgm:pt modelId="{C37BCCE1-E072-4E44-BA1B-160420B39BB2}" type="pres">
      <dgm:prSet presAssocID="{7FB57583-1A02-4845-862B-79B4F84F2187}" presName="level3hierChild" presStyleCnt="0"/>
      <dgm:spPr/>
    </dgm:pt>
  </dgm:ptLst>
  <dgm:cxnLst>
    <dgm:cxn modelId="{3EDE1A5E-C333-4252-B64E-F0A2B4638A9A}" type="presOf" srcId="{93A3090A-2060-48FA-9DC6-8038287DB52B}" destId="{0F4A615F-C01E-4F2D-AA7E-C5136875E7BF}" srcOrd="1" destOrd="0" presId="urn:microsoft.com/office/officeart/2005/8/layout/hierarchy2"/>
    <dgm:cxn modelId="{8C8BA1EE-EC48-4435-A835-E9346FCB16AA}" type="presOf" srcId="{70C3CF32-53A5-4D69-9EBE-4734EA3DF6D5}" destId="{616DE976-3CF5-42D5-A581-6128F7373725}" srcOrd="0" destOrd="0" presId="urn:microsoft.com/office/officeart/2005/8/layout/hierarchy2"/>
    <dgm:cxn modelId="{194300CA-9B07-4056-A65B-0A4679EB587A}" type="presOf" srcId="{C11C8F53-66A2-4A0B-9BEC-207A4C808011}" destId="{BD46E958-F378-448A-AC41-ED619B5D6F20}" srcOrd="1" destOrd="0" presId="urn:microsoft.com/office/officeart/2005/8/layout/hierarchy2"/>
    <dgm:cxn modelId="{909049E5-84AC-43CB-8DE2-23D3A93333B5}" srcId="{6465F56A-1081-4AE4-95E4-B68BB3D532F3}" destId="{39199485-DCA6-4B5E-8318-9A9A161EEF64}" srcOrd="0" destOrd="0" parTransId="{2E249F09-6D9F-42E1-99A0-2AF1806B18D8}" sibTransId="{52D5BA79-BDD9-40F7-B9DD-6A8B5F18F79D}"/>
    <dgm:cxn modelId="{1EEF4DD5-FB8E-4678-932A-F859CF210259}" srcId="{39199485-DCA6-4B5E-8318-9A9A161EEF64}" destId="{7FB57583-1A02-4845-862B-79B4F84F2187}" srcOrd="4" destOrd="0" parTransId="{C11C8F53-66A2-4A0B-9BEC-207A4C808011}" sibTransId="{5CF905AD-5998-4043-9DB8-ECDE7E5C2CF7}"/>
    <dgm:cxn modelId="{9AB0A126-501B-46CA-AFA6-510778B83FBA}" type="presOf" srcId="{6C557A02-7CF9-4479-BB6F-C76C3B0330AE}" destId="{1C619BA5-19EA-4BE4-B758-B810CA7E0E46}" srcOrd="0" destOrd="0" presId="urn:microsoft.com/office/officeart/2005/8/layout/hierarchy2"/>
    <dgm:cxn modelId="{36305E15-4AB0-4D20-9721-037F551B3A7C}" type="presOf" srcId="{B2DFA93F-8F60-40A1-9E52-C99ADBF2E809}" destId="{748293E7-E562-4B41-A612-9F4CE264DA17}" srcOrd="0" destOrd="0" presId="urn:microsoft.com/office/officeart/2005/8/layout/hierarchy2"/>
    <dgm:cxn modelId="{70982666-E4DA-43BA-B9DE-ABF5F01E0139}" type="presOf" srcId="{C11C8F53-66A2-4A0B-9BEC-207A4C808011}" destId="{FEDC883F-673F-499A-9520-07D3C1B0B557}" srcOrd="0" destOrd="0" presId="urn:microsoft.com/office/officeart/2005/8/layout/hierarchy2"/>
    <dgm:cxn modelId="{D6420461-F263-4892-88E8-D844EE5F60C1}" srcId="{39199485-DCA6-4B5E-8318-9A9A161EEF64}" destId="{7CADBE7A-19FD-4B18-A418-6958D23C96C3}" srcOrd="0" destOrd="0" parTransId="{6DFC95A1-9381-43F8-BE4F-7F1A31CB91CA}" sibTransId="{A09DF2F9-6056-4D02-A40A-D72C4D4F002A}"/>
    <dgm:cxn modelId="{D7A63C64-EF56-49BD-9A04-5A8F94315FCA}" type="presOf" srcId="{6465F56A-1081-4AE4-95E4-B68BB3D532F3}" destId="{4A71E908-662B-489B-875F-D736C28DA4C1}" srcOrd="0" destOrd="0" presId="urn:microsoft.com/office/officeart/2005/8/layout/hierarchy2"/>
    <dgm:cxn modelId="{C0D39DFC-E32F-4F70-8740-9264C323D0C9}" srcId="{39199485-DCA6-4B5E-8318-9A9A161EEF64}" destId="{6C557A02-7CF9-4479-BB6F-C76C3B0330AE}" srcOrd="2" destOrd="0" parTransId="{B2DFA93F-8F60-40A1-9E52-C99ADBF2E809}" sibTransId="{8D8CFA98-7A50-4286-A641-42EA3E4CFDCF}"/>
    <dgm:cxn modelId="{BF06CB0D-6587-48E1-885B-6AB4478A37B4}" type="presOf" srcId="{6DFC95A1-9381-43F8-BE4F-7F1A31CB91CA}" destId="{9C7BD39B-80A1-444A-A12F-135C6544CD51}" srcOrd="1" destOrd="0" presId="urn:microsoft.com/office/officeart/2005/8/layout/hierarchy2"/>
    <dgm:cxn modelId="{075B92AE-613C-4242-88C6-695266375363}" type="presOf" srcId="{6DFC95A1-9381-43F8-BE4F-7F1A31CB91CA}" destId="{43BFC05B-CED1-4758-8933-A8E775A8DD26}" srcOrd="0" destOrd="0" presId="urn:microsoft.com/office/officeart/2005/8/layout/hierarchy2"/>
    <dgm:cxn modelId="{55EB7F0D-60DC-4DC7-97CA-9D4D3D94ED0E}" type="presOf" srcId="{39199485-DCA6-4B5E-8318-9A9A161EEF64}" destId="{225DE5BF-BA93-4362-A7F5-A54C80D987AA}" srcOrd="0" destOrd="0" presId="urn:microsoft.com/office/officeart/2005/8/layout/hierarchy2"/>
    <dgm:cxn modelId="{9706466B-DDB1-490B-9D1A-CF3847B3703B}" type="presOf" srcId="{4197192F-05A3-4426-8439-4C5650A5930D}" destId="{BB43FC0F-BBFA-4391-8557-BF968FAE52F6}" srcOrd="1" destOrd="0" presId="urn:microsoft.com/office/officeart/2005/8/layout/hierarchy2"/>
    <dgm:cxn modelId="{ED2B7DF1-E2E2-498D-887D-B1574994085B}" srcId="{39199485-DCA6-4B5E-8318-9A9A161EEF64}" destId="{8C5B329F-6034-4CAE-960D-2BB7AB2B363C}" srcOrd="3" destOrd="0" parTransId="{93A3090A-2060-48FA-9DC6-8038287DB52B}" sibTransId="{614B6BA8-0715-4B50-9906-E1A0D7763A44}"/>
    <dgm:cxn modelId="{58FC8AF5-3F36-47FF-B992-450E26B9ED9B}" srcId="{39199485-DCA6-4B5E-8318-9A9A161EEF64}" destId="{70C3CF32-53A5-4D69-9EBE-4734EA3DF6D5}" srcOrd="1" destOrd="0" parTransId="{4197192F-05A3-4426-8439-4C5650A5930D}" sibTransId="{9B79C2FD-AB12-403B-9ED6-EAB51EFAF2B0}"/>
    <dgm:cxn modelId="{99F830DA-AD83-4B12-A804-EC1BC3DEC5EB}" type="presOf" srcId="{B2DFA93F-8F60-40A1-9E52-C99ADBF2E809}" destId="{D6B71E26-A755-46EC-AB30-C31E96DE36E2}" srcOrd="1" destOrd="0" presId="urn:microsoft.com/office/officeart/2005/8/layout/hierarchy2"/>
    <dgm:cxn modelId="{8207FB98-8CCC-4FDD-ABB3-E3A73315D100}" type="presOf" srcId="{93A3090A-2060-48FA-9DC6-8038287DB52B}" destId="{870AE3EF-47AA-430F-8106-E850432288FF}" srcOrd="0" destOrd="0" presId="urn:microsoft.com/office/officeart/2005/8/layout/hierarchy2"/>
    <dgm:cxn modelId="{7BA3A0F2-4196-451F-8584-CDA8177BABCD}" type="presOf" srcId="{8C5B329F-6034-4CAE-960D-2BB7AB2B363C}" destId="{1F4FE3C9-D609-4481-882F-7C42CE68A550}" srcOrd="0" destOrd="0" presId="urn:microsoft.com/office/officeart/2005/8/layout/hierarchy2"/>
    <dgm:cxn modelId="{0C00C4E6-38F1-4FE8-96F0-B4DDD0FFF8B8}" type="presOf" srcId="{4197192F-05A3-4426-8439-4C5650A5930D}" destId="{1AA9F693-C793-485B-AEA1-F0B2A3EDB5BC}" srcOrd="0" destOrd="0" presId="urn:microsoft.com/office/officeart/2005/8/layout/hierarchy2"/>
    <dgm:cxn modelId="{9AE1BA83-A274-46AA-A1EA-DA5D5EF22CED}" type="presOf" srcId="{7CADBE7A-19FD-4B18-A418-6958D23C96C3}" destId="{833BB1B9-6C78-475F-BC81-3A345C0ABA1C}" srcOrd="0" destOrd="0" presId="urn:microsoft.com/office/officeart/2005/8/layout/hierarchy2"/>
    <dgm:cxn modelId="{FAF59F95-4760-4DC3-906B-91F9ACE52D83}" type="presOf" srcId="{7FB57583-1A02-4845-862B-79B4F84F2187}" destId="{2BF8A69E-3007-4879-98B3-598420905C1A}" srcOrd="0" destOrd="0" presId="urn:microsoft.com/office/officeart/2005/8/layout/hierarchy2"/>
    <dgm:cxn modelId="{4509342A-5C4F-46B3-A281-E6DD45CD0357}" type="presParOf" srcId="{4A71E908-662B-489B-875F-D736C28DA4C1}" destId="{19A801F3-559D-410F-AE3E-FDB1851550B1}" srcOrd="0" destOrd="0" presId="urn:microsoft.com/office/officeart/2005/8/layout/hierarchy2"/>
    <dgm:cxn modelId="{24E01708-A139-47B4-A630-DF911FF252E3}" type="presParOf" srcId="{19A801F3-559D-410F-AE3E-FDB1851550B1}" destId="{225DE5BF-BA93-4362-A7F5-A54C80D987AA}" srcOrd="0" destOrd="0" presId="urn:microsoft.com/office/officeart/2005/8/layout/hierarchy2"/>
    <dgm:cxn modelId="{C891A1A3-2D83-406D-8335-2538DCF2A849}" type="presParOf" srcId="{19A801F3-559D-410F-AE3E-FDB1851550B1}" destId="{8D6D7882-0029-4D61-BE86-B9E9C4E1245C}" srcOrd="1" destOrd="0" presId="urn:microsoft.com/office/officeart/2005/8/layout/hierarchy2"/>
    <dgm:cxn modelId="{81EE86D5-6594-40FB-973F-2D0047527FAB}" type="presParOf" srcId="{8D6D7882-0029-4D61-BE86-B9E9C4E1245C}" destId="{43BFC05B-CED1-4758-8933-A8E775A8DD26}" srcOrd="0" destOrd="0" presId="urn:microsoft.com/office/officeart/2005/8/layout/hierarchy2"/>
    <dgm:cxn modelId="{55D4B2C8-AA03-49BE-AF37-4AAEE0376833}" type="presParOf" srcId="{43BFC05B-CED1-4758-8933-A8E775A8DD26}" destId="{9C7BD39B-80A1-444A-A12F-135C6544CD51}" srcOrd="0" destOrd="0" presId="urn:microsoft.com/office/officeart/2005/8/layout/hierarchy2"/>
    <dgm:cxn modelId="{6368F185-A524-4977-8A2E-20FD4B71FDA4}" type="presParOf" srcId="{8D6D7882-0029-4D61-BE86-B9E9C4E1245C}" destId="{5BCA19F0-0185-434B-9C4C-B4FA7D1B555C}" srcOrd="1" destOrd="0" presId="urn:microsoft.com/office/officeart/2005/8/layout/hierarchy2"/>
    <dgm:cxn modelId="{430F2FF1-4FA5-4D82-92C6-78A747AAC4CA}" type="presParOf" srcId="{5BCA19F0-0185-434B-9C4C-B4FA7D1B555C}" destId="{833BB1B9-6C78-475F-BC81-3A345C0ABA1C}" srcOrd="0" destOrd="0" presId="urn:microsoft.com/office/officeart/2005/8/layout/hierarchy2"/>
    <dgm:cxn modelId="{5AF75873-0134-47A5-A9BC-0738531B2CDB}" type="presParOf" srcId="{5BCA19F0-0185-434B-9C4C-B4FA7D1B555C}" destId="{3011C483-B7C0-4ADB-BDB2-8CA3151882A1}" srcOrd="1" destOrd="0" presId="urn:microsoft.com/office/officeart/2005/8/layout/hierarchy2"/>
    <dgm:cxn modelId="{DD6CDE93-5855-4F38-BB13-0D2FA725CA6A}" type="presParOf" srcId="{8D6D7882-0029-4D61-BE86-B9E9C4E1245C}" destId="{1AA9F693-C793-485B-AEA1-F0B2A3EDB5BC}" srcOrd="2" destOrd="0" presId="urn:microsoft.com/office/officeart/2005/8/layout/hierarchy2"/>
    <dgm:cxn modelId="{2316F500-A247-4E69-AE35-5440980DBF43}" type="presParOf" srcId="{1AA9F693-C793-485B-AEA1-F0B2A3EDB5BC}" destId="{BB43FC0F-BBFA-4391-8557-BF968FAE52F6}" srcOrd="0" destOrd="0" presId="urn:microsoft.com/office/officeart/2005/8/layout/hierarchy2"/>
    <dgm:cxn modelId="{216AD5BC-0DE2-4BBE-BBB8-E76C7F953AD7}" type="presParOf" srcId="{8D6D7882-0029-4D61-BE86-B9E9C4E1245C}" destId="{0F964024-0F43-40BA-B901-82E6F522870B}" srcOrd="3" destOrd="0" presId="urn:microsoft.com/office/officeart/2005/8/layout/hierarchy2"/>
    <dgm:cxn modelId="{AAC0D306-23EC-42D3-AA0A-81C485307766}" type="presParOf" srcId="{0F964024-0F43-40BA-B901-82E6F522870B}" destId="{616DE976-3CF5-42D5-A581-6128F7373725}" srcOrd="0" destOrd="0" presId="urn:microsoft.com/office/officeart/2005/8/layout/hierarchy2"/>
    <dgm:cxn modelId="{FB84643D-A479-4C88-B964-D98A6493A604}" type="presParOf" srcId="{0F964024-0F43-40BA-B901-82E6F522870B}" destId="{727A800E-0D5E-46A0-B983-D49EA84B7124}" srcOrd="1" destOrd="0" presId="urn:microsoft.com/office/officeart/2005/8/layout/hierarchy2"/>
    <dgm:cxn modelId="{C6A288A9-4A4E-4AF1-BB34-868F3976D9D1}" type="presParOf" srcId="{8D6D7882-0029-4D61-BE86-B9E9C4E1245C}" destId="{748293E7-E562-4B41-A612-9F4CE264DA17}" srcOrd="4" destOrd="0" presId="urn:microsoft.com/office/officeart/2005/8/layout/hierarchy2"/>
    <dgm:cxn modelId="{EB2B1F1A-A948-488A-968E-C27AE69F46E7}" type="presParOf" srcId="{748293E7-E562-4B41-A612-9F4CE264DA17}" destId="{D6B71E26-A755-46EC-AB30-C31E96DE36E2}" srcOrd="0" destOrd="0" presId="urn:microsoft.com/office/officeart/2005/8/layout/hierarchy2"/>
    <dgm:cxn modelId="{39764099-171A-4B6B-B475-4C84793A2EAF}" type="presParOf" srcId="{8D6D7882-0029-4D61-BE86-B9E9C4E1245C}" destId="{30EA017C-93B7-438A-AD45-20A3761813F0}" srcOrd="5" destOrd="0" presId="urn:microsoft.com/office/officeart/2005/8/layout/hierarchy2"/>
    <dgm:cxn modelId="{F8764937-749F-4517-AA1C-B9BFEC412F8B}" type="presParOf" srcId="{30EA017C-93B7-438A-AD45-20A3761813F0}" destId="{1C619BA5-19EA-4BE4-B758-B810CA7E0E46}" srcOrd="0" destOrd="0" presId="urn:microsoft.com/office/officeart/2005/8/layout/hierarchy2"/>
    <dgm:cxn modelId="{33A747A3-4BE8-4ABB-BB0B-5ADBB578B896}" type="presParOf" srcId="{30EA017C-93B7-438A-AD45-20A3761813F0}" destId="{D190D7B4-633A-41FF-AA72-DF3765DCD8D6}" srcOrd="1" destOrd="0" presId="urn:microsoft.com/office/officeart/2005/8/layout/hierarchy2"/>
    <dgm:cxn modelId="{05C4C1BC-C395-4B12-B356-92689BD4DD0A}" type="presParOf" srcId="{8D6D7882-0029-4D61-BE86-B9E9C4E1245C}" destId="{870AE3EF-47AA-430F-8106-E850432288FF}" srcOrd="6" destOrd="0" presId="urn:microsoft.com/office/officeart/2005/8/layout/hierarchy2"/>
    <dgm:cxn modelId="{B3A8D4B7-A9B6-45D7-80BA-ECC156C852A8}" type="presParOf" srcId="{870AE3EF-47AA-430F-8106-E850432288FF}" destId="{0F4A615F-C01E-4F2D-AA7E-C5136875E7BF}" srcOrd="0" destOrd="0" presId="urn:microsoft.com/office/officeart/2005/8/layout/hierarchy2"/>
    <dgm:cxn modelId="{95480FDC-8FB8-4FEC-9DED-3586EA047A7A}" type="presParOf" srcId="{8D6D7882-0029-4D61-BE86-B9E9C4E1245C}" destId="{2FCB274C-BEA1-44AE-81D3-B3B512159CF3}" srcOrd="7" destOrd="0" presId="urn:microsoft.com/office/officeart/2005/8/layout/hierarchy2"/>
    <dgm:cxn modelId="{69E9FB73-D201-4FD8-B2A3-D84FD1A1FE29}" type="presParOf" srcId="{2FCB274C-BEA1-44AE-81D3-B3B512159CF3}" destId="{1F4FE3C9-D609-4481-882F-7C42CE68A550}" srcOrd="0" destOrd="0" presId="urn:microsoft.com/office/officeart/2005/8/layout/hierarchy2"/>
    <dgm:cxn modelId="{596BA369-416E-4AF4-B166-5BC65BE39B47}" type="presParOf" srcId="{2FCB274C-BEA1-44AE-81D3-B3B512159CF3}" destId="{975B0229-2EC4-4C2F-B2DD-2DBCF69E30E2}" srcOrd="1" destOrd="0" presId="urn:microsoft.com/office/officeart/2005/8/layout/hierarchy2"/>
    <dgm:cxn modelId="{72C90C60-795C-472C-88EB-CFD7CDF9C1C3}" type="presParOf" srcId="{8D6D7882-0029-4D61-BE86-B9E9C4E1245C}" destId="{FEDC883F-673F-499A-9520-07D3C1B0B557}" srcOrd="8" destOrd="0" presId="urn:microsoft.com/office/officeart/2005/8/layout/hierarchy2"/>
    <dgm:cxn modelId="{850DC219-5A10-46EC-B583-AC075CA13D52}" type="presParOf" srcId="{FEDC883F-673F-499A-9520-07D3C1B0B557}" destId="{BD46E958-F378-448A-AC41-ED619B5D6F20}" srcOrd="0" destOrd="0" presId="urn:microsoft.com/office/officeart/2005/8/layout/hierarchy2"/>
    <dgm:cxn modelId="{141ADCA2-B3D4-4672-87F4-DB94C3C80D03}" type="presParOf" srcId="{8D6D7882-0029-4D61-BE86-B9E9C4E1245C}" destId="{ABEFB098-7B7C-42BD-A64C-76033378E265}" srcOrd="9" destOrd="0" presId="urn:microsoft.com/office/officeart/2005/8/layout/hierarchy2"/>
    <dgm:cxn modelId="{F2D99065-9A22-4A4B-BC8D-B5E25A90AF75}" type="presParOf" srcId="{ABEFB098-7B7C-42BD-A64C-76033378E265}" destId="{2BF8A69E-3007-4879-98B3-598420905C1A}" srcOrd="0" destOrd="0" presId="urn:microsoft.com/office/officeart/2005/8/layout/hierarchy2"/>
    <dgm:cxn modelId="{55610CAB-3BA3-490D-84EE-E7A15FCEA542}" type="presParOf" srcId="{ABEFB098-7B7C-42BD-A64C-76033378E265}" destId="{C37BCCE1-E072-4E44-BA1B-160420B39BB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69B1E-8C93-4714-86E4-65A38583A739}">
      <dsp:nvSpPr>
        <dsp:cNvPr id="0" name=""/>
        <dsp:cNvSpPr/>
      </dsp:nvSpPr>
      <dsp:spPr>
        <a:xfrm>
          <a:off x="2429469" y="1565373"/>
          <a:ext cx="1189733" cy="11897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學生</a:t>
          </a:r>
          <a:endParaRPr lang="zh-TW" altLang="en-US" sz="3100" kern="1200" dirty="0"/>
        </a:p>
      </dsp:txBody>
      <dsp:txXfrm>
        <a:off x="2603701" y="1739605"/>
        <a:ext cx="841269" cy="841269"/>
      </dsp:txXfrm>
    </dsp:sp>
    <dsp:sp modelId="{17E4EEA7-EE55-4293-B9B7-7E239FC18DC4}">
      <dsp:nvSpPr>
        <dsp:cNvPr id="0" name=""/>
        <dsp:cNvSpPr/>
      </dsp:nvSpPr>
      <dsp:spPr>
        <a:xfrm rot="16331148">
          <a:off x="2874026" y="1368376"/>
          <a:ext cx="359715" cy="35404"/>
        </a:xfrm>
        <a:custGeom>
          <a:avLst/>
          <a:gdLst/>
          <a:ahLst/>
          <a:cxnLst/>
          <a:rect l="0" t="0" r="0" b="0"/>
          <a:pathLst>
            <a:path>
              <a:moveTo>
                <a:pt x="0" y="17702"/>
              </a:moveTo>
              <a:lnTo>
                <a:pt x="359715" y="1770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044891" y="1377086"/>
        <a:ext cx="17985" cy="17985"/>
      </dsp:txXfrm>
    </dsp:sp>
    <dsp:sp modelId="{82684368-2665-4BFE-947F-5A0DF515539B}">
      <dsp:nvSpPr>
        <dsp:cNvPr id="0" name=""/>
        <dsp:cNvSpPr/>
      </dsp:nvSpPr>
      <dsp:spPr>
        <a:xfrm>
          <a:off x="2488565" y="17051"/>
          <a:ext cx="1189733" cy="11897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尊重</a:t>
          </a:r>
          <a:endParaRPr lang="zh-TW" altLang="en-US" sz="3100" kern="1200" dirty="0"/>
        </a:p>
      </dsp:txBody>
      <dsp:txXfrm>
        <a:off x="2662797" y="191283"/>
        <a:ext cx="841269" cy="841269"/>
      </dsp:txXfrm>
    </dsp:sp>
    <dsp:sp modelId="{7369DCB5-7BA3-45ED-B207-4A7A2A746AA0}">
      <dsp:nvSpPr>
        <dsp:cNvPr id="0" name=""/>
        <dsp:cNvSpPr/>
      </dsp:nvSpPr>
      <dsp:spPr>
        <a:xfrm rot="19800000">
          <a:off x="3515401" y="1755144"/>
          <a:ext cx="359839" cy="35404"/>
        </a:xfrm>
        <a:custGeom>
          <a:avLst/>
          <a:gdLst/>
          <a:ahLst/>
          <a:cxnLst/>
          <a:rect l="0" t="0" r="0" b="0"/>
          <a:pathLst>
            <a:path>
              <a:moveTo>
                <a:pt x="0" y="17702"/>
              </a:moveTo>
              <a:lnTo>
                <a:pt x="359839" y="1770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686324" y="1763850"/>
        <a:ext cx="17991" cy="17991"/>
      </dsp:txXfrm>
    </dsp:sp>
    <dsp:sp modelId="{B7C9F145-686E-44E8-B605-FFEE958209DE}">
      <dsp:nvSpPr>
        <dsp:cNvPr id="0" name=""/>
        <dsp:cNvSpPr/>
      </dsp:nvSpPr>
      <dsp:spPr>
        <a:xfrm>
          <a:off x="3771438" y="790586"/>
          <a:ext cx="1189733" cy="11897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關懷</a:t>
          </a:r>
          <a:endParaRPr lang="zh-TW" altLang="en-US" sz="3100" kern="1200" dirty="0"/>
        </a:p>
      </dsp:txBody>
      <dsp:txXfrm>
        <a:off x="3945670" y="964818"/>
        <a:ext cx="841269" cy="841269"/>
      </dsp:txXfrm>
    </dsp:sp>
    <dsp:sp modelId="{AE562DB4-832D-406C-B14F-A56A7DE235B1}">
      <dsp:nvSpPr>
        <dsp:cNvPr id="0" name=""/>
        <dsp:cNvSpPr/>
      </dsp:nvSpPr>
      <dsp:spPr>
        <a:xfrm rot="1800000">
          <a:off x="3515401" y="2529930"/>
          <a:ext cx="359839" cy="35404"/>
        </a:xfrm>
        <a:custGeom>
          <a:avLst/>
          <a:gdLst/>
          <a:ahLst/>
          <a:cxnLst/>
          <a:rect l="0" t="0" r="0" b="0"/>
          <a:pathLst>
            <a:path>
              <a:moveTo>
                <a:pt x="0" y="17702"/>
              </a:moveTo>
              <a:lnTo>
                <a:pt x="359839" y="1770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686324" y="2538637"/>
        <a:ext cx="17991" cy="17991"/>
      </dsp:txXfrm>
    </dsp:sp>
    <dsp:sp modelId="{EEC0FA49-FA36-4132-9348-8B3AA124EF44}">
      <dsp:nvSpPr>
        <dsp:cNvPr id="0" name=""/>
        <dsp:cNvSpPr/>
      </dsp:nvSpPr>
      <dsp:spPr>
        <a:xfrm>
          <a:off x="3771438" y="2340159"/>
          <a:ext cx="1189733" cy="11897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同理</a:t>
          </a:r>
          <a:endParaRPr lang="zh-TW" altLang="en-US" sz="3100" kern="1200" dirty="0"/>
        </a:p>
      </dsp:txBody>
      <dsp:txXfrm>
        <a:off x="3945670" y="2514391"/>
        <a:ext cx="841269" cy="841269"/>
      </dsp:txXfrm>
    </dsp:sp>
    <dsp:sp modelId="{E188DE23-96B8-4F14-B1BB-B64C60CAB3D7}">
      <dsp:nvSpPr>
        <dsp:cNvPr id="0" name=""/>
        <dsp:cNvSpPr/>
      </dsp:nvSpPr>
      <dsp:spPr>
        <a:xfrm rot="5400000">
          <a:off x="2844416" y="2917324"/>
          <a:ext cx="359839" cy="35404"/>
        </a:xfrm>
        <a:custGeom>
          <a:avLst/>
          <a:gdLst/>
          <a:ahLst/>
          <a:cxnLst/>
          <a:rect l="0" t="0" r="0" b="0"/>
          <a:pathLst>
            <a:path>
              <a:moveTo>
                <a:pt x="0" y="17702"/>
              </a:moveTo>
              <a:lnTo>
                <a:pt x="359839" y="1770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015340" y="2926030"/>
        <a:ext cx="17991" cy="17991"/>
      </dsp:txXfrm>
    </dsp:sp>
    <dsp:sp modelId="{E20DE90F-7A49-4FCA-AF0C-1EAA33169AE9}">
      <dsp:nvSpPr>
        <dsp:cNvPr id="0" name=""/>
        <dsp:cNvSpPr/>
      </dsp:nvSpPr>
      <dsp:spPr>
        <a:xfrm>
          <a:off x="2429469" y="3114946"/>
          <a:ext cx="1189733" cy="11897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包容</a:t>
          </a:r>
          <a:endParaRPr lang="zh-TW" altLang="en-US" sz="3100" kern="1200" dirty="0"/>
        </a:p>
      </dsp:txBody>
      <dsp:txXfrm>
        <a:off x="2603701" y="3289178"/>
        <a:ext cx="841269" cy="841269"/>
      </dsp:txXfrm>
    </dsp:sp>
    <dsp:sp modelId="{FC195345-2ECD-4F9C-A914-A784B41880AB}">
      <dsp:nvSpPr>
        <dsp:cNvPr id="0" name=""/>
        <dsp:cNvSpPr/>
      </dsp:nvSpPr>
      <dsp:spPr>
        <a:xfrm rot="9000000">
          <a:off x="2173431" y="2529930"/>
          <a:ext cx="359839" cy="35404"/>
        </a:xfrm>
        <a:custGeom>
          <a:avLst/>
          <a:gdLst/>
          <a:ahLst/>
          <a:cxnLst/>
          <a:rect l="0" t="0" r="0" b="0"/>
          <a:pathLst>
            <a:path>
              <a:moveTo>
                <a:pt x="0" y="17702"/>
              </a:moveTo>
              <a:lnTo>
                <a:pt x="359839" y="1770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344355" y="2538637"/>
        <a:ext cx="17991" cy="17991"/>
      </dsp:txXfrm>
    </dsp:sp>
    <dsp:sp modelId="{6F287E8D-28D4-4339-A8CC-53DD4F64296F}">
      <dsp:nvSpPr>
        <dsp:cNvPr id="0" name=""/>
        <dsp:cNvSpPr/>
      </dsp:nvSpPr>
      <dsp:spPr>
        <a:xfrm>
          <a:off x="1087499" y="2340159"/>
          <a:ext cx="1189733" cy="11897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安全</a:t>
          </a:r>
          <a:endParaRPr lang="zh-TW" altLang="en-US" sz="3100" kern="1200" dirty="0"/>
        </a:p>
      </dsp:txBody>
      <dsp:txXfrm>
        <a:off x="1261731" y="2514391"/>
        <a:ext cx="841269" cy="841269"/>
      </dsp:txXfrm>
    </dsp:sp>
    <dsp:sp modelId="{6FAA3684-D3C0-438B-B755-BF9B897F858F}">
      <dsp:nvSpPr>
        <dsp:cNvPr id="0" name=""/>
        <dsp:cNvSpPr/>
      </dsp:nvSpPr>
      <dsp:spPr>
        <a:xfrm rot="12600000">
          <a:off x="2173431" y="1755144"/>
          <a:ext cx="359839" cy="35404"/>
        </a:xfrm>
        <a:custGeom>
          <a:avLst/>
          <a:gdLst/>
          <a:ahLst/>
          <a:cxnLst/>
          <a:rect l="0" t="0" r="0" b="0"/>
          <a:pathLst>
            <a:path>
              <a:moveTo>
                <a:pt x="0" y="17702"/>
              </a:moveTo>
              <a:lnTo>
                <a:pt x="359839" y="1770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344355" y="1763850"/>
        <a:ext cx="17991" cy="17991"/>
      </dsp:txXfrm>
    </dsp:sp>
    <dsp:sp modelId="{63730123-7904-4032-AC1A-C5B270BCA828}">
      <dsp:nvSpPr>
        <dsp:cNvPr id="0" name=""/>
        <dsp:cNvSpPr/>
      </dsp:nvSpPr>
      <dsp:spPr>
        <a:xfrm>
          <a:off x="1087499" y="790586"/>
          <a:ext cx="1189733" cy="11897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參與</a:t>
          </a:r>
          <a:endParaRPr lang="zh-TW" altLang="en-US" sz="3100" kern="1200" dirty="0"/>
        </a:p>
      </dsp:txBody>
      <dsp:txXfrm>
        <a:off x="1261731" y="964818"/>
        <a:ext cx="841269" cy="841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DE5BF-BA93-4362-A7F5-A54C80D987AA}">
      <dsp:nvSpPr>
        <dsp:cNvPr id="0" name=""/>
        <dsp:cNvSpPr/>
      </dsp:nvSpPr>
      <dsp:spPr>
        <a:xfrm>
          <a:off x="720083" y="936106"/>
          <a:ext cx="2573528" cy="219178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社會好國民、世界好公民</a:t>
          </a:r>
          <a:endParaRPr lang="zh-TW" altLang="en-US" sz="1500" kern="1200" dirty="0"/>
        </a:p>
      </dsp:txBody>
      <dsp:txXfrm>
        <a:off x="784278" y="1000301"/>
        <a:ext cx="2445138" cy="2063397"/>
      </dsp:txXfrm>
    </dsp:sp>
    <dsp:sp modelId="{43BFC05B-CED1-4758-8933-A8E775A8DD26}">
      <dsp:nvSpPr>
        <dsp:cNvPr id="0" name=""/>
        <dsp:cNvSpPr/>
      </dsp:nvSpPr>
      <dsp:spPr>
        <a:xfrm rot="17434233">
          <a:off x="2715336" y="1181260"/>
          <a:ext cx="1783040" cy="32124"/>
        </a:xfrm>
        <a:custGeom>
          <a:avLst/>
          <a:gdLst/>
          <a:ahLst/>
          <a:cxnLst/>
          <a:rect l="0" t="0" r="0" b="0"/>
          <a:pathLst>
            <a:path>
              <a:moveTo>
                <a:pt x="0" y="16062"/>
              </a:moveTo>
              <a:lnTo>
                <a:pt x="1783040" y="1606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562280" y="1152746"/>
        <a:ext cx="89152" cy="89152"/>
      </dsp:txXfrm>
    </dsp:sp>
    <dsp:sp modelId="{833BB1B9-6C78-475F-BC81-3A345C0ABA1C}">
      <dsp:nvSpPr>
        <dsp:cNvPr id="0" name=""/>
        <dsp:cNvSpPr/>
      </dsp:nvSpPr>
      <dsp:spPr>
        <a:xfrm>
          <a:off x="3920102" y="1"/>
          <a:ext cx="1450578" cy="72528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學生輔導體制與性別平等教育</a:t>
          </a:r>
          <a:endParaRPr lang="zh-TW" altLang="en-US" sz="1500" kern="1200" dirty="0"/>
        </a:p>
      </dsp:txBody>
      <dsp:txXfrm>
        <a:off x="3941345" y="21244"/>
        <a:ext cx="1408092" cy="682803"/>
      </dsp:txXfrm>
    </dsp:sp>
    <dsp:sp modelId="{1AA9F693-C793-485B-AEA1-F0B2A3EDB5BC}">
      <dsp:nvSpPr>
        <dsp:cNvPr id="0" name=""/>
        <dsp:cNvSpPr/>
      </dsp:nvSpPr>
      <dsp:spPr>
        <a:xfrm rot="18289469">
          <a:off x="3075701" y="1598896"/>
          <a:ext cx="1016052" cy="32124"/>
        </a:xfrm>
        <a:custGeom>
          <a:avLst/>
          <a:gdLst/>
          <a:ahLst/>
          <a:cxnLst/>
          <a:rect l="0" t="0" r="0" b="0"/>
          <a:pathLst>
            <a:path>
              <a:moveTo>
                <a:pt x="0" y="16062"/>
              </a:moveTo>
              <a:lnTo>
                <a:pt x="1016052" y="1606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558326" y="1589557"/>
        <a:ext cx="50802" cy="50802"/>
      </dsp:txXfrm>
    </dsp:sp>
    <dsp:sp modelId="{616DE976-3CF5-42D5-A581-6128F7373725}">
      <dsp:nvSpPr>
        <dsp:cNvPr id="0" name=""/>
        <dsp:cNvSpPr/>
      </dsp:nvSpPr>
      <dsp:spPr>
        <a:xfrm>
          <a:off x="3873843" y="835273"/>
          <a:ext cx="1502073" cy="72528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人權教育</a:t>
          </a:r>
          <a:endParaRPr lang="zh-TW" altLang="en-US" sz="1500" kern="1200" dirty="0"/>
        </a:p>
      </dsp:txBody>
      <dsp:txXfrm>
        <a:off x="3895086" y="856516"/>
        <a:ext cx="1459587" cy="682803"/>
      </dsp:txXfrm>
    </dsp:sp>
    <dsp:sp modelId="{748293E7-E562-4B41-A612-9F4CE264DA17}">
      <dsp:nvSpPr>
        <dsp:cNvPr id="0" name=""/>
        <dsp:cNvSpPr/>
      </dsp:nvSpPr>
      <dsp:spPr>
        <a:xfrm>
          <a:off x="3293611" y="2015937"/>
          <a:ext cx="580231" cy="32124"/>
        </a:xfrm>
        <a:custGeom>
          <a:avLst/>
          <a:gdLst/>
          <a:ahLst/>
          <a:cxnLst/>
          <a:rect l="0" t="0" r="0" b="0"/>
          <a:pathLst>
            <a:path>
              <a:moveTo>
                <a:pt x="0" y="16062"/>
              </a:moveTo>
              <a:lnTo>
                <a:pt x="580231" y="1606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569221" y="2017494"/>
        <a:ext cx="29011" cy="29011"/>
      </dsp:txXfrm>
    </dsp:sp>
    <dsp:sp modelId="{1C619BA5-19EA-4BE4-B758-B810CA7E0E46}">
      <dsp:nvSpPr>
        <dsp:cNvPr id="0" name=""/>
        <dsp:cNvSpPr/>
      </dsp:nvSpPr>
      <dsp:spPr>
        <a:xfrm>
          <a:off x="3873843" y="1669355"/>
          <a:ext cx="1450578" cy="72528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latin typeface="新細明體" pitchFamily="18" charset="-120"/>
              <a:ea typeface="新細明體" pitchFamily="18" charset="-120"/>
            </a:rPr>
            <a:t>法治、資訊素養與倫理</a:t>
          </a:r>
          <a:r>
            <a:rPr lang="zh-TW" altLang="en-US" sz="1600" kern="1200" dirty="0" smtClean="0"/>
            <a:t>教育</a:t>
          </a:r>
          <a:endParaRPr lang="zh-TW" altLang="en-US" sz="1600" kern="1200" dirty="0"/>
        </a:p>
      </dsp:txBody>
      <dsp:txXfrm>
        <a:off x="3895086" y="1690598"/>
        <a:ext cx="1408092" cy="682803"/>
      </dsp:txXfrm>
    </dsp:sp>
    <dsp:sp modelId="{870AE3EF-47AA-430F-8106-E850432288FF}">
      <dsp:nvSpPr>
        <dsp:cNvPr id="0" name=""/>
        <dsp:cNvSpPr/>
      </dsp:nvSpPr>
      <dsp:spPr>
        <a:xfrm rot="3302710">
          <a:off x="3071917" y="2441399"/>
          <a:ext cx="1038213" cy="32124"/>
        </a:xfrm>
        <a:custGeom>
          <a:avLst/>
          <a:gdLst/>
          <a:ahLst/>
          <a:cxnLst/>
          <a:rect l="0" t="0" r="0" b="0"/>
          <a:pathLst>
            <a:path>
              <a:moveTo>
                <a:pt x="0" y="16062"/>
              </a:moveTo>
              <a:lnTo>
                <a:pt x="1038213" y="1606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565068" y="2431506"/>
        <a:ext cx="51910" cy="51910"/>
      </dsp:txXfrm>
    </dsp:sp>
    <dsp:sp modelId="{1F4FE3C9-D609-4481-882F-7C42CE68A550}">
      <dsp:nvSpPr>
        <dsp:cNvPr id="0" name=""/>
        <dsp:cNvSpPr/>
      </dsp:nvSpPr>
      <dsp:spPr>
        <a:xfrm>
          <a:off x="3888435" y="2520279"/>
          <a:ext cx="1450578" cy="72528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品德教育</a:t>
          </a:r>
          <a:endParaRPr lang="zh-TW" altLang="en-US" sz="1500" kern="1200" dirty="0"/>
        </a:p>
      </dsp:txBody>
      <dsp:txXfrm>
        <a:off x="3909678" y="2541522"/>
        <a:ext cx="1408092" cy="682803"/>
      </dsp:txXfrm>
    </dsp:sp>
    <dsp:sp modelId="{FEDC883F-673F-499A-9520-07D3C1B0B557}">
      <dsp:nvSpPr>
        <dsp:cNvPr id="0" name=""/>
        <dsp:cNvSpPr/>
      </dsp:nvSpPr>
      <dsp:spPr>
        <a:xfrm rot="4249260">
          <a:off x="2700630" y="2850020"/>
          <a:ext cx="1766194" cy="32124"/>
        </a:xfrm>
        <a:custGeom>
          <a:avLst/>
          <a:gdLst/>
          <a:ahLst/>
          <a:cxnLst/>
          <a:rect l="0" t="0" r="0" b="0"/>
          <a:pathLst>
            <a:path>
              <a:moveTo>
                <a:pt x="0" y="16062"/>
              </a:moveTo>
              <a:lnTo>
                <a:pt x="1766194" y="1606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539572" y="2821927"/>
        <a:ext cx="88309" cy="88309"/>
      </dsp:txXfrm>
    </dsp:sp>
    <dsp:sp modelId="{2BF8A69E-3007-4879-98B3-598420905C1A}">
      <dsp:nvSpPr>
        <dsp:cNvPr id="0" name=""/>
        <dsp:cNvSpPr/>
      </dsp:nvSpPr>
      <dsp:spPr>
        <a:xfrm>
          <a:off x="3873843" y="3337520"/>
          <a:ext cx="1450578" cy="72528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生命教育</a:t>
          </a:r>
          <a:endParaRPr lang="zh-TW" altLang="en-US" sz="1500" kern="1200" dirty="0"/>
        </a:p>
      </dsp:txBody>
      <dsp:txXfrm>
        <a:off x="3895086" y="3358763"/>
        <a:ext cx="1408092" cy="68280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9463D14-4783-41A8-97BB-C05C9C37E6CE}" type="datetimeFigureOut">
              <a:rPr lang="zh-TW" altLang="en-US" smtClean="0"/>
              <a:t>2020/9/3</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016CE08-CC22-4B36-875C-D1AD6ED773A7}" type="slidenum">
              <a:rPr lang="zh-TW" altLang="en-US" smtClean="0"/>
              <a:t>‹#›</a:t>
            </a:fld>
            <a:endParaRPr lang="zh-TW" altLang="en-US"/>
          </a:p>
        </p:txBody>
      </p:sp>
    </p:spTree>
    <p:extLst>
      <p:ext uri="{BB962C8B-B14F-4D97-AF65-F5344CB8AC3E}">
        <p14:creationId xmlns:p14="http://schemas.microsoft.com/office/powerpoint/2010/main" val="1163678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9C26667-A169-4C6F-A687-265A7E4EA59D}" type="datetimeFigureOut">
              <a:rPr lang="zh-TW" altLang="en-US" smtClean="0"/>
              <a:t>2020/9/3</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D52A8FB-951B-4775-A50D-397D54590D28}" type="slidenum">
              <a:rPr lang="zh-TW" altLang="en-US" smtClean="0"/>
              <a:t>‹#›</a:t>
            </a:fld>
            <a:endParaRPr lang="zh-TW" altLang="en-US"/>
          </a:p>
        </p:txBody>
      </p:sp>
    </p:spTree>
    <p:extLst>
      <p:ext uri="{BB962C8B-B14F-4D97-AF65-F5344CB8AC3E}">
        <p14:creationId xmlns:p14="http://schemas.microsoft.com/office/powerpoint/2010/main" val="46423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ECA928BF-0172-49B7-9AC3-7B271AF5B3EE}" type="datetimeFigureOut">
              <a:rPr lang="zh-TW" altLang="en-US" smtClean="0"/>
              <a:t>2020/9/3</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660633BC-F805-4DE8-9698-5828B1720159}"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CA928BF-0172-49B7-9AC3-7B271AF5B3EE}" type="datetimeFigureOut">
              <a:rPr lang="zh-TW" altLang="en-US" smtClean="0"/>
              <a:t>2020/9/3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660633BC-F805-4DE8-9698-5828B1720159}"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CA928BF-0172-49B7-9AC3-7B271AF5B3EE}" type="datetimeFigureOut">
              <a:rPr lang="zh-TW" altLang="en-US" smtClean="0"/>
              <a:t>2020/9/3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660633BC-F805-4DE8-9698-5828B1720159}"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CA928BF-0172-49B7-9AC3-7B271AF5B3EE}" type="datetimeFigureOut">
              <a:rPr lang="zh-TW" altLang="en-US" smtClean="0"/>
              <a:t>2020/9/3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660633BC-F805-4DE8-9698-5828B1720159}" type="slidenum">
              <a:rPr lang="zh-TW" altLang="en-US" smtClean="0"/>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ECA928BF-0172-49B7-9AC3-7B271AF5B3EE}" type="datetimeFigureOut">
              <a:rPr lang="zh-TW" altLang="en-US" smtClean="0"/>
              <a:t>2020/9/3</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660633BC-F805-4DE8-9698-5828B1720159}" type="slidenum">
              <a:rPr lang="zh-TW" altLang="en-US" smtClean="0"/>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ECA928BF-0172-49B7-9AC3-7B271AF5B3EE}" type="datetimeFigureOut">
              <a:rPr lang="zh-TW" altLang="en-US" smtClean="0"/>
              <a:t>2020/9/3</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660633BC-F805-4DE8-9698-5828B1720159}" type="slidenum">
              <a:rPr lang="zh-TW" altLang="en-US" smtClean="0"/>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ECA928BF-0172-49B7-9AC3-7B271AF5B3EE}" type="datetimeFigureOut">
              <a:rPr lang="zh-TW" altLang="en-US" smtClean="0"/>
              <a:t>2020/9/3</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660633BC-F805-4DE8-9698-5828B172015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ECA928BF-0172-49B7-9AC3-7B271AF5B3EE}" type="datetimeFigureOut">
              <a:rPr lang="zh-TW" altLang="en-US" smtClean="0"/>
              <a:t>2020/9/3</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660633BC-F805-4DE8-9698-5828B1720159}" type="slidenum">
              <a:rPr lang="zh-TW" altLang="en-US" smtClean="0"/>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ECA928BF-0172-49B7-9AC3-7B271AF5B3EE}" type="datetimeFigureOut">
              <a:rPr lang="zh-TW" altLang="en-US" smtClean="0"/>
              <a:t>2020/9/3</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660633BC-F805-4DE8-9698-5828B1720159}"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ECA928BF-0172-49B7-9AC3-7B271AF5B3EE}" type="datetimeFigureOut">
              <a:rPr lang="zh-TW" altLang="en-US" smtClean="0"/>
              <a:t>2020/9/3</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660633BC-F805-4DE8-9698-5828B172015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ECA928BF-0172-49B7-9AC3-7B271AF5B3EE}" type="datetimeFigureOut">
              <a:rPr lang="zh-TW" altLang="en-US" smtClean="0"/>
              <a:t>2020/9/3</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660633BC-F805-4DE8-9698-5828B1720159}" type="slidenum">
              <a:rPr lang="zh-TW" altLang="en-US" smtClean="0"/>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CA928BF-0172-49B7-9AC3-7B271AF5B3EE}" type="datetimeFigureOut">
              <a:rPr lang="zh-TW" altLang="en-US" smtClean="0"/>
              <a:t>2020/9/3</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60633BC-F805-4DE8-9698-5828B1720159}"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115616" y="1772816"/>
            <a:ext cx="6707088" cy="2016224"/>
          </a:xfrm>
        </p:spPr>
        <p:txBody>
          <a:bodyPr>
            <a:normAutofit/>
          </a:bodyPr>
          <a:lstStyle/>
          <a:p>
            <a:pPr marL="109728" indent="0">
              <a:buNone/>
            </a:pPr>
            <a:r>
              <a:rPr lang="zh-TW" altLang="en-US" sz="12000" dirty="0" smtClean="0"/>
              <a:t>三個祝福</a:t>
            </a:r>
            <a:endParaRPr lang="zh-TW" altLang="en-US" sz="12000" dirty="0"/>
          </a:p>
        </p:txBody>
      </p:sp>
      <p:sp>
        <p:nvSpPr>
          <p:cNvPr id="3" name="標題 2"/>
          <p:cNvSpPr>
            <a:spLocks noGrp="1"/>
          </p:cNvSpPr>
          <p:nvPr>
            <p:ph type="title"/>
          </p:nvPr>
        </p:nvSpPr>
        <p:spPr/>
        <p:txBody>
          <a:bodyPr>
            <a:normAutofit fontScale="90000"/>
          </a:bodyPr>
          <a:lstStyle/>
          <a:p>
            <a:r>
              <a:rPr lang="en-US" altLang="zh-TW" dirty="0" smtClean="0"/>
              <a:t>109</a:t>
            </a:r>
            <a:r>
              <a:rPr lang="zh-TW" altLang="en-US" dirty="0" smtClean="0"/>
              <a:t>學年度</a:t>
            </a:r>
            <a:r>
              <a:rPr lang="zh-TW" altLang="en-US" dirty="0" smtClean="0">
                <a:solidFill>
                  <a:srgbClr val="FF0000"/>
                </a:solidFill>
              </a:rPr>
              <a:t>小一新生智慧點燈</a:t>
            </a:r>
            <a:r>
              <a:rPr lang="zh-TW" altLang="en-US" dirty="0" smtClean="0"/>
              <a:t>迎新儀式</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3645024"/>
            <a:ext cx="3528392" cy="2645101"/>
          </a:xfrm>
          <a:prstGeom prst="rect">
            <a:avLst/>
          </a:prstGeom>
        </p:spPr>
      </p:pic>
    </p:spTree>
    <p:extLst>
      <p:ext uri="{BB962C8B-B14F-4D97-AF65-F5344CB8AC3E}">
        <p14:creationId xmlns:p14="http://schemas.microsoft.com/office/powerpoint/2010/main" val="6751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52703" y="1296877"/>
            <a:ext cx="6982610" cy="4824536"/>
          </a:xfrm>
        </p:spPr>
        <p:txBody>
          <a:bodyPr/>
          <a:lstStyle/>
          <a:p>
            <a:pPr marL="0" indent="0">
              <a:buNone/>
            </a:pPr>
            <a:r>
              <a:rPr lang="zh-TW" altLang="en-US" dirty="0" smtClean="0"/>
              <a:t>反毒技八招</a:t>
            </a:r>
            <a:endParaRPr lang="en-US" altLang="zh-TW" dirty="0" smtClean="0"/>
          </a:p>
          <a:p>
            <a:pPr marL="0" indent="0">
              <a:buNone/>
            </a:pPr>
            <a:r>
              <a:rPr lang="en-US" altLang="zh-TW" dirty="0" smtClean="0"/>
              <a:t>1.</a:t>
            </a:r>
            <a:r>
              <a:rPr lang="zh-TW" altLang="en-US" dirty="0" smtClean="0"/>
              <a:t>堅持拒絕</a:t>
            </a:r>
            <a:endParaRPr lang="en-US" altLang="zh-TW" dirty="0" smtClean="0"/>
          </a:p>
          <a:p>
            <a:pPr marL="0" indent="0">
              <a:buNone/>
            </a:pPr>
            <a:r>
              <a:rPr lang="en-US" altLang="zh-TW" dirty="0" smtClean="0"/>
              <a:t>2.</a:t>
            </a:r>
            <a:r>
              <a:rPr lang="zh-TW" altLang="en-US" dirty="0" smtClean="0"/>
              <a:t>告知理由</a:t>
            </a:r>
            <a:endParaRPr lang="en-US" altLang="zh-TW" dirty="0" smtClean="0"/>
          </a:p>
          <a:p>
            <a:pPr marL="0" indent="0">
              <a:buNone/>
            </a:pPr>
            <a:r>
              <a:rPr lang="en-US" altLang="zh-TW" dirty="0" smtClean="0"/>
              <a:t>3.</a:t>
            </a:r>
            <a:r>
              <a:rPr lang="zh-TW" altLang="en-US" dirty="0" smtClean="0"/>
              <a:t>自我解嘲</a:t>
            </a:r>
            <a:endParaRPr lang="en-US" altLang="zh-TW" dirty="0" smtClean="0"/>
          </a:p>
          <a:p>
            <a:pPr marL="0" indent="0">
              <a:buNone/>
            </a:pPr>
            <a:r>
              <a:rPr lang="en-US" altLang="zh-TW" dirty="0" smtClean="0"/>
              <a:t>4.</a:t>
            </a:r>
            <a:r>
              <a:rPr lang="zh-TW" altLang="en-US" dirty="0" smtClean="0"/>
              <a:t>遠離現場</a:t>
            </a:r>
            <a:endParaRPr lang="en-US" altLang="zh-TW" dirty="0" smtClean="0"/>
          </a:p>
          <a:p>
            <a:pPr marL="0" indent="0">
              <a:buNone/>
            </a:pPr>
            <a:r>
              <a:rPr lang="en-US" altLang="zh-TW" dirty="0" smtClean="0"/>
              <a:t>5.</a:t>
            </a:r>
            <a:r>
              <a:rPr lang="zh-TW" altLang="en-US" dirty="0" smtClean="0"/>
              <a:t>友誼勸服</a:t>
            </a:r>
            <a:endParaRPr lang="en-US" altLang="zh-TW" dirty="0" smtClean="0"/>
          </a:p>
          <a:p>
            <a:pPr marL="0" indent="0">
              <a:buNone/>
            </a:pPr>
            <a:r>
              <a:rPr lang="en-US" altLang="zh-TW" dirty="0" smtClean="0"/>
              <a:t>6.</a:t>
            </a:r>
            <a:r>
              <a:rPr lang="zh-TW" altLang="en-US" dirty="0" smtClean="0"/>
              <a:t>轉移話題</a:t>
            </a:r>
            <a:endParaRPr lang="en-US" altLang="zh-TW" dirty="0" smtClean="0"/>
          </a:p>
          <a:p>
            <a:pPr marL="0" indent="0">
              <a:buNone/>
            </a:pPr>
            <a:r>
              <a:rPr lang="en-US" altLang="zh-TW" dirty="0" smtClean="0"/>
              <a:t>7.</a:t>
            </a:r>
            <a:r>
              <a:rPr lang="zh-TW" altLang="en-US" dirty="0" smtClean="0"/>
              <a:t>反說服法</a:t>
            </a:r>
            <a:endParaRPr lang="en-US" altLang="zh-TW" dirty="0" smtClean="0"/>
          </a:p>
          <a:p>
            <a:pPr marL="0" indent="0">
              <a:buNone/>
            </a:pPr>
            <a:r>
              <a:rPr lang="en-US" altLang="zh-TW" dirty="0" smtClean="0"/>
              <a:t>8.</a:t>
            </a:r>
            <a:r>
              <a:rPr lang="zh-TW" altLang="en-US" dirty="0" smtClean="0"/>
              <a:t>反激將法</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412776"/>
            <a:ext cx="3886266" cy="457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827584" y="404664"/>
            <a:ext cx="72008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一</a:t>
            </a:r>
            <a:r>
              <a:rPr lang="zh-TW" alt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a:ea typeface="標楷體"/>
              </a:rPr>
              <a:t>、</a:t>
            </a:r>
            <a:r>
              <a:rPr lang="zh-TW" alt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「防制學生藥物濫用」</a:t>
            </a:r>
            <a:endParaRPr lang="zh-TW" alt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1428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1.</a:t>
            </a:r>
            <a:r>
              <a:rPr lang="zh-TW" altLang="en-US" dirty="0" smtClean="0"/>
              <a:t>配合</a:t>
            </a:r>
            <a:r>
              <a:rPr lang="zh-TW" altLang="en-US" dirty="0"/>
              <a:t>行政院「新世代反毒策略」，家庭</a:t>
            </a:r>
          </a:p>
          <a:p>
            <a:pPr marL="109728" indent="0">
              <a:buNone/>
            </a:pPr>
            <a:r>
              <a:rPr lang="zh-TW" altLang="en-US" dirty="0"/>
              <a:t>教育中心諮詢專線功能（</a:t>
            </a:r>
            <a:r>
              <a:rPr lang="en-US" altLang="zh-TW" dirty="0"/>
              <a:t>412-8185</a:t>
            </a:r>
            <a:r>
              <a:rPr lang="zh-TW" altLang="en-US" dirty="0"/>
              <a:t>），提供家長藥物濫用相關</a:t>
            </a:r>
            <a:r>
              <a:rPr lang="zh-TW" altLang="en-US" dirty="0" smtClean="0"/>
              <a:t>諮詢與</a:t>
            </a:r>
            <a:r>
              <a:rPr lang="zh-TW" altLang="en-US" dirty="0"/>
              <a:t>輔導。</a:t>
            </a:r>
          </a:p>
          <a:p>
            <a:r>
              <a:rPr lang="en-US" altLang="zh-TW" dirty="0"/>
              <a:t>2.</a:t>
            </a:r>
            <a:r>
              <a:rPr lang="zh-TW" altLang="en-US" dirty="0"/>
              <a:t>鑒於</a:t>
            </a:r>
            <a:r>
              <a:rPr lang="zh-TW" altLang="en-US" dirty="0">
                <a:solidFill>
                  <a:srgbClr val="FF0000"/>
                </a:solidFill>
              </a:rPr>
              <a:t>新興混合式毒品</a:t>
            </a:r>
            <a:r>
              <a:rPr lang="zh-TW" altLang="en-US" dirty="0"/>
              <a:t>逐漸在年輕族群間流行，有關此類毒品除</a:t>
            </a:r>
            <a:r>
              <a:rPr lang="zh-TW" altLang="en-US" dirty="0" smtClean="0"/>
              <a:t>有精</a:t>
            </a:r>
            <a:r>
              <a:rPr lang="zh-TW" altLang="en-US" dirty="0"/>
              <a:t>美包裝之特徵，易降低施用者對於毒品的警戒性外，新興</a:t>
            </a:r>
            <a:r>
              <a:rPr lang="zh-TW" altLang="en-US" dirty="0" smtClean="0"/>
              <a:t>混合式</a:t>
            </a:r>
            <a:r>
              <a:rPr lang="zh-TW" altLang="en-US" dirty="0"/>
              <a:t>毒品多為</a:t>
            </a:r>
            <a:r>
              <a:rPr lang="zh-TW" altLang="en-US" dirty="0">
                <a:solidFill>
                  <a:srgbClr val="FF0000"/>
                </a:solidFill>
              </a:rPr>
              <a:t>二種以上的毒品混合</a:t>
            </a:r>
            <a:r>
              <a:rPr lang="zh-TW" altLang="en-US" dirty="0"/>
              <a:t>，造成</a:t>
            </a:r>
            <a:r>
              <a:rPr lang="zh-TW" altLang="en-US" dirty="0">
                <a:solidFill>
                  <a:srgbClr val="FF0000"/>
                </a:solidFill>
              </a:rPr>
              <a:t>更大的危險性</a:t>
            </a:r>
            <a:r>
              <a:rPr lang="zh-TW" altLang="en-US" dirty="0"/>
              <a:t>及</a:t>
            </a:r>
            <a:r>
              <a:rPr lang="zh-TW" altLang="en-US" dirty="0">
                <a:solidFill>
                  <a:srgbClr val="FF0000"/>
                </a:solidFill>
              </a:rPr>
              <a:t>致死率</a:t>
            </a:r>
            <a:r>
              <a:rPr lang="zh-TW" altLang="en-US" dirty="0"/>
              <a:t>。</a:t>
            </a:r>
          </a:p>
          <a:p>
            <a:endParaRPr lang="zh-TW" altLang="en-US" dirty="0"/>
          </a:p>
        </p:txBody>
      </p:sp>
      <p:sp>
        <p:nvSpPr>
          <p:cNvPr id="3" name="標題 2"/>
          <p:cNvSpPr>
            <a:spLocks noGrp="1"/>
          </p:cNvSpPr>
          <p:nvPr>
            <p:ph type="title"/>
          </p:nvPr>
        </p:nvSpPr>
        <p:spPr/>
        <p:txBody>
          <a:bodyPr/>
          <a:lstStyle/>
          <a:p>
            <a:r>
              <a:rPr lang="zh-TW" altLang="en-US" dirty="0" smtClean="0"/>
              <a:t>提醒</a:t>
            </a:r>
            <a:endParaRPr lang="zh-TW" altLang="en-US" dirty="0"/>
          </a:p>
        </p:txBody>
      </p:sp>
    </p:spTree>
    <p:extLst>
      <p:ext uri="{BB962C8B-B14F-4D97-AF65-F5344CB8AC3E}">
        <p14:creationId xmlns:p14="http://schemas.microsoft.com/office/powerpoint/2010/main" val="2825320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4400" dirty="0"/>
              <a:t>1</a:t>
            </a:r>
            <a:r>
              <a:rPr lang="en-US" altLang="zh-TW" sz="4400" dirty="0" smtClean="0"/>
              <a:t>.</a:t>
            </a:r>
            <a:r>
              <a:rPr lang="zh-TW" altLang="en-US" sz="4400" dirty="0" smtClean="0"/>
              <a:t>一定</a:t>
            </a:r>
            <a:r>
              <a:rPr lang="zh-TW" altLang="en-US" sz="4400" dirty="0"/>
              <a:t>要勇敢說「不」</a:t>
            </a:r>
            <a:r>
              <a:rPr lang="zh-TW" altLang="en-US" sz="4400" dirty="0" smtClean="0"/>
              <a:t>，並尋找協助</a:t>
            </a:r>
            <a:r>
              <a:rPr lang="zh-TW" altLang="en-US" sz="4400" dirty="0" smtClean="0">
                <a:latin typeface="新細明體"/>
                <a:ea typeface="新細明體"/>
              </a:rPr>
              <a:t>，</a:t>
            </a:r>
            <a:r>
              <a:rPr lang="zh-TW" altLang="en-US" sz="4400" dirty="0" smtClean="0"/>
              <a:t>防</a:t>
            </a:r>
            <a:r>
              <a:rPr lang="zh-TW" altLang="en-US" sz="4400" dirty="0"/>
              <a:t>制校園霸凌專線</a:t>
            </a:r>
            <a:r>
              <a:rPr lang="en-US" altLang="zh-TW" sz="4400" dirty="0" smtClean="0"/>
              <a:t>0800-200-885</a:t>
            </a:r>
            <a:endParaRPr lang="en-US" altLang="zh-TW" sz="4400" dirty="0"/>
          </a:p>
          <a:p>
            <a:r>
              <a:rPr lang="en-US" altLang="zh-TW" sz="4400" dirty="0" smtClean="0"/>
              <a:t>2.</a:t>
            </a:r>
            <a:r>
              <a:rPr lang="zh-TW" altLang="en-US" sz="4400" dirty="0" smtClean="0"/>
              <a:t>「</a:t>
            </a:r>
            <a:r>
              <a:rPr lang="zh-TW" altLang="en-US" sz="4400" dirty="0"/>
              <a:t>資訊倫理素養</a:t>
            </a:r>
            <a:r>
              <a:rPr lang="zh-TW" altLang="en-US" sz="4400" dirty="0" smtClean="0"/>
              <a:t>」</a:t>
            </a:r>
            <a:r>
              <a:rPr lang="zh-TW" altLang="en-US" sz="4400" dirty="0"/>
              <a:t>方面</a:t>
            </a:r>
            <a:r>
              <a:rPr lang="zh-TW" altLang="en-US" sz="4400" dirty="0" smtClean="0"/>
              <a:t>正確使用</a:t>
            </a:r>
            <a:r>
              <a:rPr lang="zh-TW" altLang="en-US" sz="4400" dirty="0"/>
              <a:t>網路</a:t>
            </a:r>
            <a:r>
              <a:rPr lang="zh-TW" altLang="en-US" sz="4400" dirty="0" smtClean="0"/>
              <a:t>資源</a:t>
            </a:r>
            <a:r>
              <a:rPr lang="zh-TW" altLang="en-US" sz="4400" dirty="0" smtClean="0">
                <a:latin typeface="新細明體"/>
                <a:ea typeface="新細明體"/>
              </a:rPr>
              <a:t>。</a:t>
            </a:r>
            <a:endParaRPr lang="zh-TW" altLang="en-US" sz="4400" dirty="0"/>
          </a:p>
        </p:txBody>
      </p:sp>
      <p:sp>
        <p:nvSpPr>
          <p:cNvPr id="3" name="標題 2"/>
          <p:cNvSpPr>
            <a:spLocks noGrp="1"/>
          </p:cNvSpPr>
          <p:nvPr>
            <p:ph type="title"/>
          </p:nvPr>
        </p:nvSpPr>
        <p:spPr/>
        <p:txBody>
          <a:bodyPr>
            <a:normAutofit/>
          </a:bodyPr>
          <a:lstStyle/>
          <a:p>
            <a:r>
              <a:rPr lang="zh-TW" altLang="en-US" dirty="0" smtClean="0"/>
              <a:t> </a:t>
            </a:r>
            <a:endParaRPr lang="zh-TW" altLang="en-US" dirty="0"/>
          </a:p>
        </p:txBody>
      </p:sp>
      <p:sp>
        <p:nvSpPr>
          <p:cNvPr id="4" name="矩形 3"/>
          <p:cNvSpPr/>
          <p:nvPr/>
        </p:nvSpPr>
        <p:spPr>
          <a:xfrm>
            <a:off x="755576" y="404664"/>
            <a:ext cx="626469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dirty="0" smtClean="0">
                <a:solidFill>
                  <a:srgbClr val="FF0000"/>
                </a:solidFill>
              </a:rPr>
              <a:t>二</a:t>
            </a:r>
            <a:r>
              <a:rPr lang="zh-TW" altLang="en-US" sz="5400" dirty="0" smtClean="0">
                <a:solidFill>
                  <a:srgbClr val="FF0000"/>
                </a:solidFill>
                <a:latin typeface="標楷體"/>
                <a:ea typeface="標楷體"/>
              </a:rPr>
              <a:t>、</a:t>
            </a: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防制校園霸凌</a:t>
            </a:r>
            <a:endParaRPr lang="zh-TW"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21187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10000"/>
          </a:bodyPr>
          <a:lstStyle/>
          <a:p>
            <a:pPr marL="109728" indent="0">
              <a:buNone/>
            </a:pPr>
            <a:endParaRPr lang="zh-TW" altLang="en-US" dirty="0"/>
          </a:p>
          <a:p>
            <a:r>
              <a:rPr lang="en-US" altLang="zh-TW" dirty="0"/>
              <a:t>1.</a:t>
            </a:r>
            <a:r>
              <a:rPr lang="zh-TW" altLang="en-US" dirty="0"/>
              <a:t>由於網路的發達與普及，訊息傳播快速且不受限於地理空間，</a:t>
            </a:r>
            <a:r>
              <a:rPr lang="zh-TW" altLang="en-US" dirty="0" smtClean="0"/>
              <a:t>人們</a:t>
            </a:r>
            <a:r>
              <a:rPr lang="zh-TW" altLang="en-US" dirty="0"/>
              <a:t>可以突破時空的限制，快速取得資訊，也</a:t>
            </a:r>
            <a:r>
              <a:rPr lang="zh-TW" altLang="en-US" dirty="0" smtClean="0"/>
              <a:t>讓</a:t>
            </a:r>
            <a:r>
              <a:rPr lang="zh-TW" altLang="en-US" b="1" dirty="0" smtClean="0">
                <a:solidFill>
                  <a:srgbClr val="FF0000"/>
                </a:solidFill>
              </a:rPr>
              <a:t>許多的問題出現了前所未有的情況</a:t>
            </a:r>
            <a:r>
              <a:rPr lang="zh-TW" altLang="en-US" dirty="0"/>
              <a:t>，許多的行為因為網路的散播，不僅讓事情的</a:t>
            </a:r>
            <a:r>
              <a:rPr lang="zh-TW" altLang="en-US" b="1" dirty="0" smtClean="0"/>
              <a:t>嚴重</a:t>
            </a:r>
            <a:r>
              <a:rPr lang="zh-TW" altLang="en-US" b="1" dirty="0"/>
              <a:t>程度</a:t>
            </a:r>
            <a:r>
              <a:rPr lang="zh-TW" altLang="en-US" b="1" dirty="0">
                <a:solidFill>
                  <a:srgbClr val="FF0000"/>
                </a:solidFill>
              </a:rPr>
              <a:t>倍增</a:t>
            </a:r>
            <a:r>
              <a:rPr lang="zh-TW" altLang="en-US" dirty="0"/>
              <a:t>，甚至連性質也會有所改變。</a:t>
            </a:r>
          </a:p>
          <a:p>
            <a:r>
              <a:rPr lang="en-US" altLang="zh-TW" dirty="0"/>
              <a:t>2.</a:t>
            </a:r>
            <a:r>
              <a:rPr lang="zh-TW" altLang="en-US" dirty="0"/>
              <a:t>復仇式色情，又稱色情報復，係指</a:t>
            </a:r>
            <a:r>
              <a:rPr lang="zh-TW" altLang="en-US" dirty="0">
                <a:solidFill>
                  <a:srgbClr val="FF0000"/>
                </a:solidFill>
              </a:rPr>
              <a:t>未經過當事人同意而散布讓</a:t>
            </a:r>
            <a:r>
              <a:rPr lang="zh-TW" altLang="en-US" dirty="0" smtClean="0">
                <a:solidFill>
                  <a:srgbClr val="FF0000"/>
                </a:solidFill>
              </a:rPr>
              <a:t>他人</a:t>
            </a:r>
            <a:r>
              <a:rPr lang="zh-TW" altLang="en-US" dirty="0">
                <a:solidFill>
                  <a:srgbClr val="FF0000"/>
                </a:solidFill>
              </a:rPr>
              <a:t>觀看當事人的私密影像、照片</a:t>
            </a:r>
            <a:r>
              <a:rPr lang="zh-TW" altLang="en-US" dirty="0"/>
              <a:t>，甚而以此</a:t>
            </a:r>
            <a:r>
              <a:rPr lang="zh-TW" altLang="en-US" dirty="0">
                <a:solidFill>
                  <a:srgbClr val="FF0000"/>
                </a:solidFill>
              </a:rPr>
              <a:t>威脅當事人，常</a:t>
            </a:r>
            <a:r>
              <a:rPr lang="zh-TW" altLang="en-US" dirty="0" smtClean="0">
                <a:solidFill>
                  <a:srgbClr val="FF0000"/>
                </a:solidFill>
              </a:rPr>
              <a:t>發生於</a:t>
            </a:r>
            <a:r>
              <a:rPr lang="zh-TW" altLang="en-US" dirty="0">
                <a:solidFill>
                  <a:srgbClr val="FF0000"/>
                </a:solidFill>
              </a:rPr>
              <a:t>親密關係（伴侶），涉及身體自主權、名譽等侵害</a:t>
            </a:r>
            <a:r>
              <a:rPr lang="zh-TW" altLang="en-US" dirty="0"/>
              <a:t>，亦可能</a:t>
            </a:r>
            <a:r>
              <a:rPr lang="zh-TW" altLang="en-US" dirty="0" smtClean="0"/>
              <a:t>導致嚴重</a:t>
            </a:r>
            <a:r>
              <a:rPr lang="zh-TW" altLang="en-US" dirty="0"/>
              <a:t>後果。</a:t>
            </a:r>
          </a:p>
          <a:p>
            <a:r>
              <a:rPr lang="en-US" altLang="zh-TW" dirty="0"/>
              <a:t>3</a:t>
            </a:r>
            <a:r>
              <a:rPr lang="en-US" altLang="zh-TW" dirty="0" smtClean="0"/>
              <a:t>.</a:t>
            </a:r>
            <a:r>
              <a:rPr lang="zh-TW" altLang="en-US" dirty="0" smtClean="0"/>
              <a:t> 強化學生</a:t>
            </a:r>
            <a:r>
              <a:rPr lang="zh-TW" altLang="en-US" dirty="0" smtClean="0">
                <a:solidFill>
                  <a:srgbClr val="FF0000"/>
                </a:solidFill>
              </a:rPr>
              <a:t>法治</a:t>
            </a:r>
            <a:r>
              <a:rPr lang="zh-TW" altLang="en-US" dirty="0"/>
              <a:t>教育、</a:t>
            </a:r>
            <a:r>
              <a:rPr lang="zh-TW" altLang="en-US" dirty="0">
                <a:solidFill>
                  <a:srgbClr val="FF0000"/>
                </a:solidFill>
              </a:rPr>
              <a:t>性別平等</a:t>
            </a:r>
            <a:r>
              <a:rPr lang="zh-TW" altLang="en-US" dirty="0"/>
              <a:t>教育及</a:t>
            </a:r>
            <a:r>
              <a:rPr lang="zh-TW" altLang="en-US" dirty="0">
                <a:solidFill>
                  <a:srgbClr val="FF0000"/>
                </a:solidFill>
              </a:rPr>
              <a:t>自我保護</a:t>
            </a:r>
            <a:r>
              <a:rPr lang="zh-TW" altLang="en-US" dirty="0"/>
              <a:t>措施，包括</a:t>
            </a:r>
          </a:p>
          <a:p>
            <a:r>
              <a:rPr lang="zh-TW" altLang="en-US" dirty="0">
                <a:solidFill>
                  <a:srgbClr val="FF0000"/>
                </a:solidFill>
              </a:rPr>
              <a:t>兩性交往</a:t>
            </a:r>
            <a:r>
              <a:rPr lang="zh-TW" altLang="en-US" dirty="0"/>
              <a:t>及</a:t>
            </a:r>
            <a:r>
              <a:rPr lang="zh-TW" altLang="en-US" dirty="0">
                <a:solidFill>
                  <a:srgbClr val="FF0000"/>
                </a:solidFill>
              </a:rPr>
              <a:t>身體自主權</a:t>
            </a:r>
            <a:r>
              <a:rPr lang="zh-TW" altLang="en-US" dirty="0"/>
              <a:t>等</a:t>
            </a:r>
            <a:r>
              <a:rPr lang="zh-TW" altLang="en-US" dirty="0">
                <a:solidFill>
                  <a:srgbClr val="FF0000"/>
                </a:solidFill>
              </a:rPr>
              <a:t>自我概念</a:t>
            </a:r>
            <a:r>
              <a:rPr lang="zh-TW" altLang="en-US" dirty="0"/>
              <a:t>養成，引導學生對</a:t>
            </a:r>
            <a:r>
              <a:rPr lang="zh-TW" altLang="en-US" dirty="0">
                <a:solidFill>
                  <a:srgbClr val="FF0000"/>
                </a:solidFill>
              </a:rPr>
              <a:t>情感關係</a:t>
            </a:r>
            <a:r>
              <a:rPr lang="zh-TW" altLang="en-US" dirty="0" smtClean="0">
                <a:solidFill>
                  <a:srgbClr val="FF0000"/>
                </a:solidFill>
              </a:rPr>
              <a:t>的自我</a:t>
            </a:r>
            <a:r>
              <a:rPr lang="zh-TW" altLang="en-US" dirty="0">
                <a:solidFill>
                  <a:srgbClr val="FF0000"/>
                </a:solidFill>
              </a:rPr>
              <a:t>肯定</a:t>
            </a:r>
            <a:r>
              <a:rPr lang="zh-TW" altLang="en-US" dirty="0"/>
              <a:t>，並瞭解相關法令規範與行為責任。</a:t>
            </a:r>
          </a:p>
        </p:txBody>
      </p:sp>
      <p:sp>
        <p:nvSpPr>
          <p:cNvPr id="3" name="標題 2"/>
          <p:cNvSpPr>
            <a:spLocks noGrp="1"/>
          </p:cNvSpPr>
          <p:nvPr>
            <p:ph type="title"/>
          </p:nvPr>
        </p:nvSpPr>
        <p:spPr/>
        <p:txBody>
          <a:bodyPr>
            <a:normAutofit/>
          </a:bodyPr>
          <a:lstStyle/>
          <a:p>
            <a:r>
              <a:rPr lang="zh-TW" altLang="en-US" dirty="0" smtClean="0">
                <a:solidFill>
                  <a:srgbClr val="FF0000"/>
                </a:solidFill>
              </a:rPr>
              <a:t>三杜絕</a:t>
            </a:r>
            <a:r>
              <a:rPr lang="zh-TW" altLang="en-US" dirty="0">
                <a:solidFill>
                  <a:srgbClr val="FF0000"/>
                </a:solidFill>
              </a:rPr>
              <a:t>「復仇式色情</a:t>
            </a:r>
            <a:r>
              <a:rPr lang="zh-TW" altLang="en-US" dirty="0" smtClean="0">
                <a:solidFill>
                  <a:srgbClr val="FF0000"/>
                </a:solidFill>
              </a:rPr>
              <a:t>」</a:t>
            </a:r>
            <a:r>
              <a:rPr lang="zh-TW" altLang="en-US" dirty="0">
                <a:solidFill>
                  <a:srgbClr val="FF0000"/>
                </a:solidFill>
              </a:rPr>
              <a:t>（色情報</a:t>
            </a:r>
            <a:r>
              <a:rPr lang="zh-TW" altLang="en-US" dirty="0" smtClean="0">
                <a:solidFill>
                  <a:srgbClr val="FF0000"/>
                </a:solidFill>
              </a:rPr>
              <a:t>復</a:t>
            </a:r>
            <a:r>
              <a:rPr lang="zh-TW" altLang="en-US" dirty="0">
                <a:solidFill>
                  <a:srgbClr val="FF0000"/>
                </a:solidFill>
              </a:rPr>
              <a:t>）</a:t>
            </a:r>
          </a:p>
        </p:txBody>
      </p:sp>
    </p:spTree>
    <p:extLst>
      <p:ext uri="{BB962C8B-B14F-4D97-AF65-F5344CB8AC3E}">
        <p14:creationId xmlns:p14="http://schemas.microsoft.com/office/powerpoint/2010/main" val="3532984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77500" lnSpcReduction="20000"/>
          </a:bodyPr>
          <a:lstStyle/>
          <a:p>
            <a:pPr marL="109728" indent="0">
              <a:buNone/>
            </a:pPr>
            <a:endParaRPr lang="zh-TW" altLang="en-US" dirty="0"/>
          </a:p>
          <a:p>
            <a:r>
              <a:rPr lang="en-US" altLang="zh-TW" dirty="0"/>
              <a:t>1.</a:t>
            </a:r>
            <a:r>
              <a:rPr lang="zh-TW" altLang="en-US" dirty="0"/>
              <a:t>依據「</a:t>
            </a:r>
            <a:r>
              <a:rPr lang="zh-TW" altLang="en-US" dirty="0">
                <a:solidFill>
                  <a:srgbClr val="FF0000"/>
                </a:solidFill>
              </a:rPr>
              <a:t>家庭暴力防治法</a:t>
            </a:r>
            <a:r>
              <a:rPr lang="zh-TW" altLang="en-US" dirty="0"/>
              <a:t>」第</a:t>
            </a:r>
            <a:r>
              <a:rPr lang="en-US" altLang="zh-TW" dirty="0">
                <a:solidFill>
                  <a:srgbClr val="FF0000"/>
                </a:solidFill>
              </a:rPr>
              <a:t>63-1</a:t>
            </a:r>
            <a:r>
              <a:rPr lang="en-US" altLang="zh-TW" dirty="0"/>
              <a:t> </a:t>
            </a:r>
            <a:r>
              <a:rPr lang="zh-TW" altLang="en-US" dirty="0"/>
              <a:t>條新增規定，</a:t>
            </a:r>
            <a:r>
              <a:rPr lang="zh-TW" altLang="en-US" dirty="0">
                <a:solidFill>
                  <a:srgbClr val="FF0000"/>
                </a:solidFill>
              </a:rPr>
              <a:t>被害人年滿十六</a:t>
            </a:r>
          </a:p>
          <a:p>
            <a:pPr marL="109728" indent="0">
              <a:buNone/>
            </a:pPr>
            <a:r>
              <a:rPr lang="zh-TW" altLang="en-US" dirty="0" smtClean="0">
                <a:solidFill>
                  <a:srgbClr val="FF0000"/>
                </a:solidFill>
              </a:rPr>
              <a:t>   歲</a:t>
            </a:r>
            <a:r>
              <a:rPr lang="zh-TW" altLang="en-US" dirty="0">
                <a:solidFill>
                  <a:srgbClr val="FF0000"/>
                </a:solidFill>
              </a:rPr>
              <a:t>，遭受現有或曾有親密關係之未同居伴侶施以身體或精神上不</a:t>
            </a:r>
          </a:p>
          <a:p>
            <a:pPr marL="109728" indent="0">
              <a:buNone/>
            </a:pPr>
            <a:r>
              <a:rPr lang="zh-TW" altLang="en-US" dirty="0" smtClean="0">
                <a:solidFill>
                  <a:srgbClr val="FF0000"/>
                </a:solidFill>
              </a:rPr>
              <a:t>   法</a:t>
            </a:r>
            <a:r>
              <a:rPr lang="zh-TW" altLang="en-US" dirty="0">
                <a:solidFill>
                  <a:srgbClr val="FF0000"/>
                </a:solidFill>
              </a:rPr>
              <a:t>侵害之情事者</a:t>
            </a:r>
            <a:r>
              <a:rPr lang="zh-TW" altLang="en-US" dirty="0"/>
              <a:t>準用相關法條之保護，並列入「親密關係伴侶」</a:t>
            </a:r>
          </a:p>
          <a:p>
            <a:pPr marL="109728" indent="0">
              <a:buNone/>
            </a:pPr>
            <a:r>
              <a:rPr lang="zh-TW" altLang="en-US" dirty="0" smtClean="0"/>
              <a:t>   之</a:t>
            </a:r>
            <a:r>
              <a:rPr lang="zh-TW" altLang="en-US" dirty="0"/>
              <a:t>定義，指</a:t>
            </a:r>
            <a:r>
              <a:rPr lang="zh-TW" altLang="en-US" dirty="0">
                <a:solidFill>
                  <a:srgbClr val="FF0000"/>
                </a:solidFill>
              </a:rPr>
              <a:t>雙方以情感或性行為</a:t>
            </a:r>
            <a:r>
              <a:rPr lang="zh-TW" altLang="en-US" dirty="0"/>
              <a:t>為基礎，發展親密之社會互動關</a:t>
            </a:r>
          </a:p>
          <a:p>
            <a:pPr marL="109728" indent="0">
              <a:buNone/>
            </a:pPr>
            <a:r>
              <a:rPr lang="zh-TW" altLang="en-US" dirty="0" smtClean="0"/>
              <a:t>   係</a:t>
            </a:r>
            <a:r>
              <a:rPr lang="zh-TW" altLang="en-US" dirty="0"/>
              <a:t>。</a:t>
            </a:r>
          </a:p>
          <a:p>
            <a:r>
              <a:rPr lang="en-US" altLang="zh-TW" dirty="0"/>
              <a:t>2.</a:t>
            </a:r>
            <a:r>
              <a:rPr lang="zh-TW" altLang="en-US" dirty="0"/>
              <a:t>因應近</a:t>
            </a:r>
            <a:r>
              <a:rPr lang="zh-TW" altLang="en-US" dirty="0" smtClean="0"/>
              <a:t>年青少年發生</a:t>
            </a:r>
            <a:r>
              <a:rPr lang="zh-TW" altLang="en-US" dirty="0"/>
              <a:t>之親密關係暴力事件，請學校</a:t>
            </a:r>
            <a:r>
              <a:rPr lang="zh-TW" altLang="en-US" dirty="0">
                <a:solidFill>
                  <a:srgbClr val="FF0000"/>
                </a:solidFill>
              </a:rPr>
              <a:t>持續宣導校園性</a:t>
            </a:r>
            <a:r>
              <a:rPr lang="zh-TW" altLang="en-US" dirty="0" smtClean="0">
                <a:solidFill>
                  <a:srgbClr val="FF0000"/>
                </a:solidFill>
              </a:rPr>
              <a:t>侵害性騷擾</a:t>
            </a:r>
            <a:r>
              <a:rPr lang="zh-TW" altLang="en-US" dirty="0">
                <a:solidFill>
                  <a:srgbClr val="FF0000"/>
                </a:solidFill>
              </a:rPr>
              <a:t>或性霸凌防治準則第</a:t>
            </a:r>
            <a:r>
              <a:rPr lang="en-US" altLang="zh-TW" dirty="0">
                <a:solidFill>
                  <a:srgbClr val="FF0000"/>
                </a:solidFill>
              </a:rPr>
              <a:t>7 </a:t>
            </a:r>
            <a:r>
              <a:rPr lang="zh-TW" altLang="en-US" dirty="0">
                <a:solidFill>
                  <a:srgbClr val="FF0000"/>
                </a:solidFill>
              </a:rPr>
              <a:t>條及第</a:t>
            </a:r>
            <a:r>
              <a:rPr lang="en-US" altLang="zh-TW" dirty="0">
                <a:solidFill>
                  <a:srgbClr val="FF0000"/>
                </a:solidFill>
              </a:rPr>
              <a:t>8 </a:t>
            </a:r>
            <a:r>
              <a:rPr lang="zh-TW" altLang="en-US" dirty="0">
                <a:solidFill>
                  <a:srgbClr val="FF0000"/>
                </a:solidFill>
              </a:rPr>
              <a:t>條有關「專業倫理」</a:t>
            </a:r>
            <a:r>
              <a:rPr lang="zh-TW" altLang="en-US" dirty="0" smtClean="0">
                <a:solidFill>
                  <a:srgbClr val="FF0000"/>
                </a:solidFill>
              </a:rPr>
              <a:t>及「</a:t>
            </a:r>
            <a:r>
              <a:rPr lang="zh-TW" altLang="en-US" dirty="0">
                <a:solidFill>
                  <a:srgbClr val="FF0000"/>
                </a:solidFill>
              </a:rPr>
              <a:t>不得以強制或暴力手段處理與性或性別有關之衝突」之規定</a:t>
            </a:r>
            <a:r>
              <a:rPr lang="zh-TW" altLang="en-US" dirty="0" smtClean="0"/>
              <a:t>，並</a:t>
            </a:r>
            <a:r>
              <a:rPr lang="zh-TW" altLang="en-US" dirty="0"/>
              <a:t>加強落實</a:t>
            </a:r>
            <a:r>
              <a:rPr lang="zh-TW" altLang="en-US" b="1" dirty="0"/>
              <a:t>情感</a:t>
            </a:r>
            <a:r>
              <a:rPr lang="zh-TW" altLang="en-US" dirty="0"/>
              <a:t>教育與</a:t>
            </a:r>
            <a:r>
              <a:rPr lang="zh-TW" altLang="en-US" b="1" dirty="0"/>
              <a:t>情感衝突處理</a:t>
            </a:r>
            <a:r>
              <a:rPr lang="zh-TW" altLang="en-US" dirty="0"/>
              <a:t>相關之宣導與個案諮商，</a:t>
            </a:r>
            <a:r>
              <a:rPr lang="zh-TW" altLang="en-US" dirty="0" smtClean="0"/>
              <a:t>以避免</a:t>
            </a:r>
            <a:r>
              <a:rPr lang="zh-TW" altLang="en-US" dirty="0"/>
              <a:t>類此事件再發生。</a:t>
            </a:r>
          </a:p>
        </p:txBody>
      </p:sp>
      <p:sp>
        <p:nvSpPr>
          <p:cNvPr id="3" name="標題 2"/>
          <p:cNvSpPr>
            <a:spLocks noGrp="1"/>
          </p:cNvSpPr>
          <p:nvPr>
            <p:ph type="title"/>
          </p:nvPr>
        </p:nvSpPr>
        <p:spPr/>
        <p:txBody>
          <a:bodyPr>
            <a:normAutofit fontScale="90000"/>
          </a:bodyPr>
          <a:lstStyle/>
          <a:p>
            <a:r>
              <a:rPr lang="zh-TW" altLang="en-US" dirty="0" smtClean="0">
                <a:solidFill>
                  <a:srgbClr val="FF0000"/>
                </a:solidFill>
              </a:rPr>
              <a:t>四校園</a:t>
            </a:r>
            <a:r>
              <a:rPr lang="zh-TW" altLang="en-US" dirty="0">
                <a:solidFill>
                  <a:srgbClr val="FF0000"/>
                </a:solidFill>
              </a:rPr>
              <a:t>親密關係暴力事件防治及處理</a:t>
            </a:r>
          </a:p>
        </p:txBody>
      </p:sp>
    </p:spTree>
    <p:extLst>
      <p:ext uri="{BB962C8B-B14F-4D97-AF65-F5344CB8AC3E}">
        <p14:creationId xmlns:p14="http://schemas.microsoft.com/office/powerpoint/2010/main" val="192768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dirty="0" smtClean="0">
                <a:solidFill>
                  <a:schemeClr val="tx1"/>
                </a:solidFill>
              </a:rPr>
              <a:t>五</a:t>
            </a:r>
            <a:r>
              <a:rPr lang="zh-TW" altLang="zh-TW" sz="4000" dirty="0">
                <a:solidFill>
                  <a:schemeClr val="tx1"/>
                </a:solidFill>
              </a:rPr>
              <a:t>瞭解與尊重身心障礙</a:t>
            </a:r>
            <a:r>
              <a:rPr lang="zh-TW" altLang="zh-TW" sz="4000" dirty="0" smtClean="0">
                <a:solidFill>
                  <a:schemeClr val="tx1"/>
                </a:solidFill>
              </a:rPr>
              <a:t>者</a:t>
            </a:r>
            <a:endParaRPr lang="zh-TW" altLang="en-US" sz="4000" dirty="0">
              <a:solidFill>
                <a:schemeClr val="tx1"/>
              </a:solidFill>
            </a:endParaRPr>
          </a:p>
        </p:txBody>
      </p:sp>
      <p:sp>
        <p:nvSpPr>
          <p:cNvPr id="3" name="直排文字版面配置區 2"/>
          <p:cNvSpPr>
            <a:spLocks noGrp="1"/>
          </p:cNvSpPr>
          <p:nvPr>
            <p:ph type="body" orient="vert" idx="1"/>
          </p:nvPr>
        </p:nvSpPr>
        <p:spPr/>
        <p:txBody>
          <a:bodyPr vert="horz">
            <a:normAutofit/>
          </a:bodyPr>
          <a:lstStyle/>
          <a:p>
            <a:r>
              <a:rPr lang="zh-TW" altLang="zh-TW" b="1" dirty="0"/>
              <a:t>認識並幫助身心障礙學生</a:t>
            </a:r>
            <a:endParaRPr lang="zh-TW" altLang="zh-TW" dirty="0"/>
          </a:p>
          <a:p>
            <a:r>
              <a:rPr lang="zh-TW" altLang="zh-TW" b="1" dirty="0"/>
              <a:t>一</a:t>
            </a:r>
            <a:r>
              <a:rPr lang="zh-TW" altLang="zh-TW" dirty="0"/>
              <a:t>、</a:t>
            </a:r>
            <a:r>
              <a:rPr lang="zh-TW" altLang="zh-TW" b="1" dirty="0"/>
              <a:t>與身心障礙學生相處之道</a:t>
            </a:r>
            <a:endParaRPr lang="zh-TW" altLang="zh-TW" dirty="0"/>
          </a:p>
          <a:p>
            <a:r>
              <a:rPr lang="en-US" altLang="zh-TW" b="1" dirty="0"/>
              <a:t>    </a:t>
            </a:r>
            <a:r>
              <a:rPr lang="zh-TW" altLang="zh-TW" dirty="0">
                <a:solidFill>
                  <a:srgbClr val="FF0000"/>
                </a:solidFill>
              </a:rPr>
              <a:t>有效溝通</a:t>
            </a:r>
            <a:r>
              <a:rPr lang="zh-TW" altLang="zh-TW" dirty="0"/>
              <a:t>是減少誤會最好的方法。多年來由於社會大眾</a:t>
            </a:r>
            <a:r>
              <a:rPr lang="zh-TW" altLang="zh-TW" dirty="0">
                <a:solidFill>
                  <a:srgbClr val="FF0000"/>
                </a:solidFill>
              </a:rPr>
              <a:t>對身心障礙者的特質與需求不夠瞭解</a:t>
            </a:r>
            <a:r>
              <a:rPr lang="zh-TW" altLang="zh-TW" dirty="0"/>
              <a:t>，以及學生與家庭的觀點與相關權益不被重視，使得身心障礙學生在回歸主流教育環境的過程中，產生很大的阻力與困難。</a:t>
            </a:r>
            <a:endParaRPr lang="zh-TW" altLang="en-US" dirty="0"/>
          </a:p>
        </p:txBody>
      </p:sp>
    </p:spTree>
    <p:extLst>
      <p:ext uri="{BB962C8B-B14F-4D97-AF65-F5344CB8AC3E}">
        <p14:creationId xmlns:p14="http://schemas.microsoft.com/office/powerpoint/2010/main" val="3121990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五瞭解與尊重身心障礙者</a:t>
            </a:r>
          </a:p>
        </p:txBody>
      </p:sp>
      <p:sp>
        <p:nvSpPr>
          <p:cNvPr id="3" name="直排文字版面配置區 2"/>
          <p:cNvSpPr>
            <a:spLocks noGrp="1"/>
          </p:cNvSpPr>
          <p:nvPr>
            <p:ph type="body" orient="vert" idx="1"/>
          </p:nvPr>
        </p:nvSpPr>
        <p:spPr>
          <a:xfrm>
            <a:off x="457200" y="1481329"/>
            <a:ext cx="8219256" cy="4386071"/>
          </a:xfrm>
        </p:spPr>
        <p:txBody>
          <a:bodyPr vert="horz">
            <a:normAutofit fontScale="70000" lnSpcReduction="20000"/>
          </a:bodyPr>
          <a:lstStyle/>
          <a:p>
            <a:r>
              <a:rPr lang="zh-TW" altLang="zh-TW" dirty="0"/>
              <a:t>為有效幫助身心障礙學生，並關心他們的利益，如下的相關理念</a:t>
            </a:r>
            <a:r>
              <a:rPr lang="zh-TW" altLang="zh-TW" dirty="0" smtClean="0"/>
              <a:t>可做為</a:t>
            </a:r>
            <a:r>
              <a:rPr lang="zh-TW" altLang="zh-TW" dirty="0"/>
              <a:t>我們</a:t>
            </a:r>
            <a:r>
              <a:rPr lang="zh-TW" altLang="zh-TW" dirty="0">
                <a:solidFill>
                  <a:srgbClr val="FF0000"/>
                </a:solidFill>
              </a:rPr>
              <a:t>與身心障礙學生互動</a:t>
            </a:r>
            <a:r>
              <a:rPr lang="zh-TW" altLang="zh-TW" dirty="0"/>
              <a:t>時參考之原則：</a:t>
            </a:r>
          </a:p>
          <a:p>
            <a:r>
              <a:rPr lang="en-US" altLang="zh-TW" dirty="0"/>
              <a:t> </a:t>
            </a:r>
            <a:endParaRPr lang="zh-TW" altLang="zh-TW" dirty="0"/>
          </a:p>
          <a:p>
            <a:r>
              <a:rPr lang="en-US" altLang="zh-TW" dirty="0"/>
              <a:t>1</a:t>
            </a:r>
            <a:r>
              <a:rPr lang="zh-TW" altLang="zh-TW" dirty="0"/>
              <a:t>﹒多</a:t>
            </a:r>
            <a:r>
              <a:rPr lang="zh-TW" altLang="zh-TW" dirty="0">
                <a:solidFill>
                  <a:srgbClr val="FF0000"/>
                </a:solidFill>
              </a:rPr>
              <a:t>體諒</a:t>
            </a:r>
            <a:r>
              <a:rPr lang="zh-TW" altLang="zh-TW" dirty="0"/>
              <a:t>身心障礙學生，適當時讓他們</a:t>
            </a:r>
            <a:r>
              <a:rPr lang="zh-TW" altLang="zh-TW" dirty="0">
                <a:solidFill>
                  <a:srgbClr val="FF0000"/>
                </a:solidFill>
              </a:rPr>
              <a:t>自行處理生活事物</a:t>
            </a:r>
            <a:r>
              <a:rPr lang="zh-TW" altLang="zh-TW" dirty="0"/>
              <a:t>。不要無謂地剝奪他們學習的機會，或增加他們的挫折感。</a:t>
            </a:r>
          </a:p>
          <a:p>
            <a:r>
              <a:rPr lang="en-US" altLang="zh-TW" dirty="0"/>
              <a:t>2</a:t>
            </a:r>
            <a:r>
              <a:rPr lang="zh-TW" altLang="zh-TW" dirty="0"/>
              <a:t>﹒</a:t>
            </a:r>
            <a:r>
              <a:rPr lang="zh-TW" altLang="zh-TW" dirty="0">
                <a:solidFill>
                  <a:srgbClr val="FF0000"/>
                </a:solidFill>
              </a:rPr>
              <a:t>不強求</a:t>
            </a:r>
            <a:r>
              <a:rPr lang="zh-TW" altLang="zh-TW" dirty="0"/>
              <a:t>身心障礙學生做</a:t>
            </a:r>
            <a:r>
              <a:rPr lang="zh-TW" altLang="zh-TW" dirty="0">
                <a:solidFill>
                  <a:srgbClr val="FF0000"/>
                </a:solidFill>
              </a:rPr>
              <a:t>超過他們能力範圍</a:t>
            </a:r>
            <a:r>
              <a:rPr lang="zh-TW" altLang="zh-TW" dirty="0"/>
              <a:t>的事，以免製造或增加他們的挫折，使他們害怕學習新的事物。</a:t>
            </a:r>
          </a:p>
          <a:p>
            <a:r>
              <a:rPr lang="en-US" altLang="zh-TW" dirty="0"/>
              <a:t>3</a:t>
            </a:r>
            <a:r>
              <a:rPr lang="zh-TW" altLang="zh-TW" dirty="0"/>
              <a:t>﹒把一件事</a:t>
            </a:r>
            <a:r>
              <a:rPr lang="zh-TW" altLang="zh-TW" dirty="0">
                <a:solidFill>
                  <a:srgbClr val="FF0000"/>
                </a:solidFill>
              </a:rPr>
              <a:t>分成數個步驟逐一地教導</a:t>
            </a:r>
            <a:r>
              <a:rPr lang="zh-TW" altLang="zh-TW" dirty="0"/>
              <a:t>，使身心障礙學生容易學習。</a:t>
            </a:r>
          </a:p>
          <a:p>
            <a:r>
              <a:rPr lang="en-US" altLang="zh-TW" dirty="0"/>
              <a:t>4</a:t>
            </a:r>
            <a:r>
              <a:rPr lang="zh-TW" altLang="zh-TW" dirty="0"/>
              <a:t>﹒多給身心障礙學生信心去學習事物，</a:t>
            </a:r>
            <a:r>
              <a:rPr lang="zh-TW" altLang="zh-TW" dirty="0">
                <a:solidFill>
                  <a:srgbClr val="FF0000"/>
                </a:solidFill>
              </a:rPr>
              <a:t>多鼓勵，少責難</a:t>
            </a:r>
            <a:r>
              <a:rPr lang="zh-TW" altLang="zh-TW" dirty="0"/>
              <a:t>。</a:t>
            </a:r>
          </a:p>
          <a:p>
            <a:r>
              <a:rPr lang="en-US" altLang="zh-TW" dirty="0"/>
              <a:t>5</a:t>
            </a:r>
            <a:r>
              <a:rPr lang="zh-TW" altLang="zh-TW" dirty="0"/>
              <a:t>﹒同樣的行為，</a:t>
            </a:r>
            <a:r>
              <a:rPr lang="zh-TW" altLang="zh-TW" dirty="0">
                <a:solidFill>
                  <a:srgbClr val="FF0000"/>
                </a:solidFill>
              </a:rPr>
              <a:t>多示範少指揮</a:t>
            </a:r>
            <a:r>
              <a:rPr lang="zh-TW" altLang="zh-TW" dirty="0"/>
              <a:t>，</a:t>
            </a:r>
            <a:r>
              <a:rPr lang="en-US" altLang="zh-TW" dirty="0"/>
              <a:t> </a:t>
            </a:r>
            <a:r>
              <a:rPr lang="zh-TW" altLang="zh-TW" dirty="0"/>
              <a:t>給身心障礙學生可以模仿的對象。</a:t>
            </a:r>
          </a:p>
          <a:p>
            <a:r>
              <a:rPr lang="en-US" altLang="zh-TW" dirty="0"/>
              <a:t>6</a:t>
            </a:r>
            <a:r>
              <a:rPr lang="zh-TW" altLang="zh-TW" dirty="0"/>
              <a:t>﹒多給身心障礙學生練習的機會，靠著</a:t>
            </a:r>
            <a:r>
              <a:rPr lang="zh-TW" altLang="zh-TW" dirty="0">
                <a:solidFill>
                  <a:srgbClr val="FF0000"/>
                </a:solidFill>
              </a:rPr>
              <a:t>反覆的練習</a:t>
            </a:r>
            <a:r>
              <a:rPr lang="zh-TW" altLang="zh-TW" dirty="0"/>
              <a:t>、可以幫助他們牢牢地記住所學的事物。</a:t>
            </a:r>
          </a:p>
          <a:p>
            <a:r>
              <a:rPr lang="en-US" altLang="zh-TW" dirty="0"/>
              <a:t>7</a:t>
            </a:r>
            <a:r>
              <a:rPr lang="zh-TW" altLang="zh-TW" dirty="0"/>
              <a:t>﹒身心障礙學生有不適當的行為出現，先想辦法瞭解他們的動機。</a:t>
            </a:r>
            <a:r>
              <a:rPr lang="zh-TW" altLang="zh-TW" dirty="0">
                <a:solidFill>
                  <a:srgbClr val="FF0000"/>
                </a:solidFill>
              </a:rPr>
              <a:t>還沒弄清楚他們的意思之前，請不要隨便做不好的解釋</a:t>
            </a:r>
            <a:r>
              <a:rPr lang="zh-TW" altLang="zh-TW" dirty="0"/>
              <a:t>、譬如：身障生大力的拍您的肩膀，很可能只是跟您打個招呼罷了，請不要太在意與介意。</a:t>
            </a:r>
          </a:p>
          <a:p>
            <a:pPr marL="109728" indent="0">
              <a:buNone/>
            </a:pPr>
            <a:endParaRPr lang="zh-TW" altLang="en-US" dirty="0"/>
          </a:p>
        </p:txBody>
      </p:sp>
    </p:spTree>
    <p:extLst>
      <p:ext uri="{BB962C8B-B14F-4D97-AF65-F5344CB8AC3E}">
        <p14:creationId xmlns:p14="http://schemas.microsoft.com/office/powerpoint/2010/main" val="2511459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solidFill>
              </a:rPr>
              <a:t>五瞭解與尊重身心障礙者</a:t>
            </a:r>
          </a:p>
        </p:txBody>
      </p:sp>
      <p:sp>
        <p:nvSpPr>
          <p:cNvPr id="3" name="直排文字版面配置區 2"/>
          <p:cNvSpPr>
            <a:spLocks noGrp="1"/>
          </p:cNvSpPr>
          <p:nvPr>
            <p:ph type="body" orient="vert" idx="1"/>
          </p:nvPr>
        </p:nvSpPr>
        <p:spPr>
          <a:xfrm>
            <a:off x="457200" y="1481329"/>
            <a:ext cx="8219256" cy="4386071"/>
          </a:xfrm>
        </p:spPr>
        <p:txBody>
          <a:bodyPr vert="horz">
            <a:normAutofit fontScale="77500" lnSpcReduction="20000"/>
          </a:bodyPr>
          <a:lstStyle/>
          <a:p>
            <a:r>
              <a:rPr lang="zh-TW" altLang="zh-TW" b="1" dirty="0"/>
              <a:t>二、</a:t>
            </a:r>
            <a:r>
              <a:rPr lang="zh-TW" altLang="zh-TW" b="1" dirty="0">
                <a:solidFill>
                  <a:srgbClr val="FF0000"/>
                </a:solidFill>
              </a:rPr>
              <a:t>老師</a:t>
            </a:r>
            <a:r>
              <a:rPr lang="zh-TW" altLang="zh-TW" b="1" dirty="0"/>
              <a:t>可以抱持如下的觀念，來</a:t>
            </a:r>
            <a:r>
              <a:rPr lang="zh-TW" altLang="zh-TW" b="1" dirty="0">
                <a:solidFill>
                  <a:srgbClr val="FF0000"/>
                </a:solidFill>
              </a:rPr>
              <a:t>接納與關心</a:t>
            </a:r>
            <a:r>
              <a:rPr lang="zh-TW" altLang="zh-TW" b="1" dirty="0"/>
              <a:t>身心障礙學生。</a:t>
            </a:r>
            <a:endParaRPr lang="zh-TW" altLang="zh-TW" dirty="0"/>
          </a:p>
          <a:p>
            <a:r>
              <a:rPr lang="en-US" altLang="zh-TW" dirty="0"/>
              <a:t>1</a:t>
            </a:r>
            <a:r>
              <a:rPr lang="en-US" altLang="zh-TW" dirty="0" smtClean="0"/>
              <a:t>.</a:t>
            </a:r>
            <a:r>
              <a:rPr lang="zh-TW" altLang="zh-TW" b="1" dirty="0" smtClean="0">
                <a:solidFill>
                  <a:srgbClr val="FF0000"/>
                </a:solidFill>
              </a:rPr>
              <a:t>尊重</a:t>
            </a:r>
            <a:r>
              <a:rPr lang="zh-TW" altLang="zh-TW" b="1" dirty="0">
                <a:solidFill>
                  <a:srgbClr val="FF0000"/>
                </a:solidFill>
              </a:rPr>
              <a:t>身心障礙學生</a:t>
            </a:r>
            <a:r>
              <a:rPr lang="zh-TW" altLang="zh-TW" b="1" dirty="0"/>
              <a:t>：</a:t>
            </a:r>
            <a:r>
              <a:rPr lang="zh-TW" altLang="zh-TW" dirty="0"/>
              <a:t>身心障礙學生們內心深處同樣也有被尊重的渴求，勿用責備、命令的語氣要求身心障礙學生完成無法做的動作，尤其對於腦性麻痺或肢體障礙為主之多重障礙學生，如果說學生無法握筆寫字，就不要強迫學生寫字。</a:t>
            </a:r>
          </a:p>
          <a:p>
            <a:r>
              <a:rPr lang="en-US" altLang="zh-TW" dirty="0"/>
              <a:t>2</a:t>
            </a:r>
            <a:r>
              <a:rPr lang="en-US" altLang="zh-TW" dirty="0" smtClean="0"/>
              <a:t>.</a:t>
            </a:r>
            <a:r>
              <a:rPr lang="zh-TW" altLang="zh-TW" b="1" dirty="0" smtClean="0">
                <a:solidFill>
                  <a:srgbClr val="FF0000"/>
                </a:solidFill>
              </a:rPr>
              <a:t>適當</a:t>
            </a:r>
            <a:r>
              <a:rPr lang="zh-TW" altLang="zh-TW" b="1" dirty="0">
                <a:solidFill>
                  <a:srgbClr val="FF0000"/>
                </a:solidFill>
              </a:rPr>
              <a:t>的支持與鼓勵讚美身心障礙學生</a:t>
            </a:r>
            <a:r>
              <a:rPr lang="zh-TW" altLang="zh-TW" b="1" dirty="0"/>
              <a:t>：</a:t>
            </a:r>
            <a:r>
              <a:rPr lang="zh-TW" altLang="zh-TW" dirty="0"/>
              <a:t>逃避只會暫時的解決問題，唯有改以鼓勵、讚美、接納的方式，用以激發學生的學習，使其發展潛能，這才是長久之計。不僅要有耐心聽他們想法，也要多鼓勵他們將自己的需求表達出來。</a:t>
            </a:r>
          </a:p>
          <a:p>
            <a:r>
              <a:rPr lang="en-US" altLang="zh-TW" dirty="0"/>
              <a:t>3</a:t>
            </a:r>
            <a:r>
              <a:rPr lang="en-US" altLang="zh-TW" dirty="0" smtClean="0"/>
              <a:t>.</a:t>
            </a:r>
            <a:r>
              <a:rPr lang="zh-TW" altLang="zh-TW" b="1" dirty="0" smtClean="0">
                <a:solidFill>
                  <a:srgbClr val="FF0000"/>
                </a:solidFill>
              </a:rPr>
              <a:t>用</a:t>
            </a:r>
            <a:r>
              <a:rPr lang="zh-TW" altLang="zh-TW" b="1" dirty="0">
                <a:solidFill>
                  <a:srgbClr val="FF0000"/>
                </a:solidFill>
              </a:rPr>
              <a:t>真心來認識與教導身心障礙學生</a:t>
            </a:r>
            <a:r>
              <a:rPr lang="zh-TW" altLang="zh-TW" b="1" dirty="0"/>
              <a:t>：</a:t>
            </a:r>
            <a:r>
              <a:rPr lang="zh-TW" altLang="zh-TW" dirty="0"/>
              <a:t>每個學生有其特質，只要用心，就不難發現學生的</a:t>
            </a:r>
            <a:r>
              <a:rPr lang="zh-TW" altLang="zh-TW" u="sng" dirty="0"/>
              <a:t>優點與長處</a:t>
            </a:r>
            <a:r>
              <a:rPr lang="zh-TW" altLang="zh-TW" dirty="0"/>
              <a:t>。</a:t>
            </a:r>
          </a:p>
          <a:p>
            <a:r>
              <a:rPr lang="en-US" altLang="zh-TW" dirty="0"/>
              <a:t>4</a:t>
            </a:r>
            <a:r>
              <a:rPr lang="en-US" altLang="zh-TW" dirty="0" smtClean="0"/>
              <a:t>.</a:t>
            </a:r>
            <a:r>
              <a:rPr lang="zh-TW" altLang="zh-TW" b="1" dirty="0" smtClean="0">
                <a:solidFill>
                  <a:srgbClr val="FF0000"/>
                </a:solidFill>
              </a:rPr>
              <a:t>以</a:t>
            </a:r>
            <a:r>
              <a:rPr lang="zh-TW" altLang="zh-TW" b="1" dirty="0">
                <a:solidFill>
                  <a:srgbClr val="FF0000"/>
                </a:solidFill>
              </a:rPr>
              <a:t>正面、積極的方式來幫助身心障礙學生</a:t>
            </a:r>
            <a:r>
              <a:rPr lang="zh-TW" altLang="zh-TW" b="1" dirty="0"/>
              <a:t>：</a:t>
            </a:r>
            <a:r>
              <a:rPr lang="zh-TW" altLang="zh-TW" dirty="0"/>
              <a:t>許多身心障礙學生的無奈、無助、無心著實讓人難過，但老師們應鼓勵學生不要因此灰心喪氣，反而應設法幫助學生以積極的方式面對問題。</a:t>
            </a:r>
          </a:p>
          <a:p>
            <a:pPr marL="109728" indent="0">
              <a:buNone/>
            </a:pPr>
            <a:endParaRPr lang="zh-TW" altLang="en-US" dirty="0"/>
          </a:p>
        </p:txBody>
      </p:sp>
    </p:spTree>
    <p:extLst>
      <p:ext uri="{BB962C8B-B14F-4D97-AF65-F5344CB8AC3E}">
        <p14:creationId xmlns:p14="http://schemas.microsoft.com/office/powerpoint/2010/main" val="2119048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solidFill>
              </a:rPr>
              <a:t>五瞭解與尊重身心障礙者</a:t>
            </a:r>
          </a:p>
        </p:txBody>
      </p:sp>
      <p:sp>
        <p:nvSpPr>
          <p:cNvPr id="3" name="直排文字版面配置區 2"/>
          <p:cNvSpPr>
            <a:spLocks noGrp="1"/>
          </p:cNvSpPr>
          <p:nvPr>
            <p:ph type="body" orient="vert" idx="1"/>
          </p:nvPr>
        </p:nvSpPr>
        <p:spPr>
          <a:xfrm>
            <a:off x="457200" y="1481329"/>
            <a:ext cx="8219256" cy="4386071"/>
          </a:xfrm>
        </p:spPr>
        <p:txBody>
          <a:bodyPr vert="horz">
            <a:normAutofit fontScale="55000" lnSpcReduction="20000"/>
          </a:bodyPr>
          <a:lstStyle/>
          <a:p>
            <a:r>
              <a:rPr lang="zh-TW" altLang="zh-TW" b="1" dirty="0"/>
              <a:t>三、</a:t>
            </a:r>
            <a:r>
              <a:rPr lang="zh-TW" altLang="zh-TW" b="1" dirty="0">
                <a:solidFill>
                  <a:srgbClr val="FF0000"/>
                </a:solidFill>
              </a:rPr>
              <a:t>教師</a:t>
            </a:r>
            <a:r>
              <a:rPr lang="zh-TW" altLang="zh-TW" b="1" dirty="0"/>
              <a:t>如何</a:t>
            </a:r>
            <a:r>
              <a:rPr lang="zh-TW" altLang="zh-TW" b="1" dirty="0">
                <a:solidFill>
                  <a:srgbClr val="FF0000"/>
                </a:solidFill>
              </a:rPr>
              <a:t>有效輔導</a:t>
            </a:r>
            <a:r>
              <a:rPr lang="zh-TW" altLang="zh-TW" b="1" dirty="0"/>
              <a:t>身心障礙學生：</a:t>
            </a:r>
            <a:endParaRPr lang="zh-TW" altLang="zh-TW" dirty="0"/>
          </a:p>
          <a:p>
            <a:r>
              <a:rPr lang="en-US" altLang="zh-TW" dirty="0" smtClean="0"/>
              <a:t>1</a:t>
            </a:r>
            <a:r>
              <a:rPr lang="zh-TW" altLang="zh-TW" b="1" dirty="0" smtClean="0">
                <a:solidFill>
                  <a:srgbClr val="FF0000"/>
                </a:solidFill>
              </a:rPr>
              <a:t>調整</a:t>
            </a:r>
            <a:r>
              <a:rPr lang="zh-TW" altLang="zh-TW" b="1" dirty="0">
                <a:solidFill>
                  <a:srgbClr val="FF0000"/>
                </a:solidFill>
              </a:rPr>
              <a:t>生命步伐，慢慢進行</a:t>
            </a:r>
            <a:r>
              <a:rPr lang="zh-TW" altLang="zh-TW" b="1" dirty="0"/>
              <a:t>：</a:t>
            </a:r>
            <a:r>
              <a:rPr lang="zh-TW" altLang="zh-TW" dirty="0"/>
              <a:t>配合身心障礙學生的生涯目標，適當的調適自己的生命步伐</a:t>
            </a:r>
            <a:r>
              <a:rPr lang="zh-TW" altLang="zh-TW" dirty="0" smtClean="0"/>
              <a:t>；不</a:t>
            </a:r>
            <a:r>
              <a:rPr lang="zh-TW" altLang="zh-TW" dirty="0"/>
              <a:t>強求一次就能解決所有身心障礙學生的教育問題。</a:t>
            </a:r>
          </a:p>
          <a:p>
            <a:r>
              <a:rPr lang="en-US" altLang="zh-TW" b="1" dirty="0" smtClean="0"/>
              <a:t>2</a:t>
            </a:r>
            <a:r>
              <a:rPr lang="zh-TW" altLang="zh-TW" b="1" dirty="0" smtClean="0">
                <a:solidFill>
                  <a:srgbClr val="FF0000"/>
                </a:solidFill>
              </a:rPr>
              <a:t>不</a:t>
            </a:r>
            <a:r>
              <a:rPr lang="zh-TW" altLang="zh-TW" b="1" dirty="0">
                <a:solidFill>
                  <a:srgbClr val="FF0000"/>
                </a:solidFill>
              </a:rPr>
              <a:t>輕言放棄，也不要求事事完美</a:t>
            </a:r>
            <a:r>
              <a:rPr lang="zh-TW" altLang="zh-TW" b="1" dirty="0"/>
              <a:t>：</a:t>
            </a:r>
            <a:r>
              <a:rPr lang="zh-TW" altLang="zh-TW" dirty="0"/>
              <a:t>無論身心障礙學生的障礙程度有多重，要深信「天生我才必有用」、「一支草，一點露」、「生命係無限可能」，以希望的口吻來鼓勵學生；同時要深信「特殊教育能把不可能變成可能的教育」，並且要學習接受挫折與批評，要對身心障礙學生與自己的優點與才能有信心。但不要 強求事事務必十全十美。</a:t>
            </a:r>
          </a:p>
          <a:p>
            <a:r>
              <a:rPr lang="en-US" altLang="zh-TW" b="1" dirty="0" smtClean="0"/>
              <a:t>3</a:t>
            </a:r>
            <a:r>
              <a:rPr lang="zh-TW" altLang="zh-TW" b="1" dirty="0" smtClean="0">
                <a:solidFill>
                  <a:srgbClr val="FF0000"/>
                </a:solidFill>
              </a:rPr>
              <a:t>多方面</a:t>
            </a:r>
            <a:r>
              <a:rPr lang="zh-TW" altLang="zh-TW" b="1" dirty="0">
                <a:solidFill>
                  <a:srgbClr val="FF0000"/>
                </a:solidFill>
              </a:rPr>
              <a:t>開發資源、儘可能尋求所有協助</a:t>
            </a:r>
            <a:r>
              <a:rPr lang="zh-TW" altLang="zh-TW" b="1" dirty="0" smtClean="0"/>
              <a:t>：</a:t>
            </a:r>
            <a:r>
              <a:rPr lang="zh-TW" altLang="zh-TW" dirty="0" smtClean="0"/>
              <a:t>多方面</a:t>
            </a:r>
            <a:r>
              <a:rPr lang="zh-TW" altLang="zh-TW" dirty="0"/>
              <a:t>的開發社會資源，利用學校既有輔導機制、政府資源、身心障礙團體、義工、社會人士等，協助您進行身心障礙學生的教學與</a:t>
            </a:r>
            <a:r>
              <a:rPr lang="zh-TW" altLang="zh-TW" dirty="0" smtClean="0"/>
              <a:t>輔導。</a:t>
            </a:r>
            <a:endParaRPr lang="zh-TW" altLang="zh-TW" dirty="0"/>
          </a:p>
          <a:p>
            <a:r>
              <a:rPr lang="en-US" altLang="zh-TW" b="1" dirty="0" smtClean="0"/>
              <a:t>4</a:t>
            </a:r>
            <a:r>
              <a:rPr lang="zh-TW" altLang="zh-TW" b="1" dirty="0" smtClean="0">
                <a:solidFill>
                  <a:srgbClr val="FF0000"/>
                </a:solidFill>
              </a:rPr>
              <a:t>踏實</a:t>
            </a:r>
            <a:r>
              <a:rPr lang="zh-TW" altLang="zh-TW" b="1" dirty="0">
                <a:solidFill>
                  <a:srgbClr val="FF0000"/>
                </a:solidFill>
              </a:rPr>
              <a:t>規劃，詳實記錄與評量</a:t>
            </a:r>
            <a:r>
              <a:rPr lang="zh-TW" altLang="zh-TW" b="1" dirty="0"/>
              <a:t>：</a:t>
            </a:r>
            <a:r>
              <a:rPr lang="zh-TW" altLang="zh-TW" dirty="0"/>
              <a:t>正確地記錄身心障礙學生的學習進展，依據客觀的表現資料來進行有效的教育決定與教學計畫。保持旺盛的企圖心，步步為營；並肯定果決，付諸行動。</a:t>
            </a:r>
          </a:p>
          <a:p>
            <a:r>
              <a:rPr lang="en-US" altLang="zh-TW" b="1" dirty="0" smtClean="0"/>
              <a:t>5</a:t>
            </a:r>
            <a:r>
              <a:rPr lang="zh-TW" altLang="zh-TW" b="1" dirty="0" smtClean="0">
                <a:solidFill>
                  <a:srgbClr val="FF0000"/>
                </a:solidFill>
              </a:rPr>
              <a:t>平衡</a:t>
            </a:r>
            <a:r>
              <a:rPr lang="zh-TW" altLang="zh-TW" b="1" dirty="0">
                <a:solidFill>
                  <a:srgbClr val="FF0000"/>
                </a:solidFill>
              </a:rPr>
              <a:t>衝突，雙贏包容</a:t>
            </a:r>
            <a:r>
              <a:rPr lang="zh-TW" altLang="zh-TW" b="1" dirty="0"/>
              <a:t>：</a:t>
            </a:r>
            <a:r>
              <a:rPr lang="zh-TW" altLang="zh-TW" dirty="0"/>
              <a:t>平衡人生衝突的理念係意味著在人生的各種不同生涯衝突環境中（如身心障礙學生就業與升學的衝突、家長與教師之間與事業的衝突等），用高度的智慧取得適當的平衡點</a:t>
            </a:r>
            <a:r>
              <a:rPr lang="zh-TW" altLang="zh-TW" dirty="0" smtClean="0"/>
              <a:t>：而</a:t>
            </a:r>
            <a:r>
              <a:rPr lang="zh-TW" altLang="zh-TW" dirty="0"/>
              <a:t>盡量以「雙贏包容」的策略為依歸</a:t>
            </a:r>
            <a:r>
              <a:rPr lang="zh-TW" altLang="zh-TW" dirty="0" smtClean="0"/>
              <a:t>；透過</a:t>
            </a:r>
            <a:r>
              <a:rPr lang="zh-TW" altLang="zh-TW" dirty="0"/>
              <a:t>「 協調溝通」來爭取身心障礙學生自我的權益。</a:t>
            </a:r>
          </a:p>
          <a:p>
            <a:r>
              <a:rPr lang="en-US" altLang="zh-TW" b="1" dirty="0" smtClean="0"/>
              <a:t>6</a:t>
            </a:r>
            <a:r>
              <a:rPr lang="zh-TW" altLang="zh-TW" b="1" dirty="0" smtClean="0">
                <a:solidFill>
                  <a:srgbClr val="FF0000"/>
                </a:solidFill>
              </a:rPr>
              <a:t>堅持</a:t>
            </a:r>
            <a:r>
              <a:rPr lang="zh-TW" altLang="zh-TW" b="1" dirty="0">
                <a:solidFill>
                  <a:srgbClr val="FF0000"/>
                </a:solidFill>
              </a:rPr>
              <a:t>理念，建立多元網路，天下無難事，只怕有心人</a:t>
            </a:r>
            <a:r>
              <a:rPr lang="zh-TW" altLang="zh-TW" b="1" dirty="0" smtClean="0"/>
              <a:t>：</a:t>
            </a:r>
            <a:r>
              <a:rPr lang="zh-TW" altLang="zh-TW" dirty="0" smtClean="0"/>
              <a:t>把握</a:t>
            </a:r>
            <a:r>
              <a:rPr lang="zh-TW" altLang="zh-TW" dirty="0"/>
              <a:t>當下的機會多方面積極的嘗試探索，開發以身心障礙生為主之多元網路，並與其他有相同目標的專案人員分享彼此的想法與問題</a:t>
            </a:r>
            <a:r>
              <a:rPr lang="zh-TW" altLang="zh-TW" dirty="0" smtClean="0"/>
              <a:t>。不</a:t>
            </a:r>
            <a:r>
              <a:rPr lang="zh-TW" altLang="zh-TW" dirty="0"/>
              <a:t>完全仰賴政府或期待學校及教育單位會完全的幫助身心障礙學生安排</a:t>
            </a:r>
            <a:r>
              <a:rPr lang="zh-TW" altLang="zh-TW" dirty="0" smtClean="0"/>
              <a:t>或規劃</a:t>
            </a:r>
            <a:r>
              <a:rPr lang="zh-TW" altLang="zh-TW" dirty="0"/>
              <a:t>生涯：應多方面的開發探索、建立開放多元的機會</a:t>
            </a:r>
            <a:r>
              <a:rPr lang="zh-TW" altLang="zh-TW" dirty="0" smtClean="0"/>
              <a:t>，發展</a:t>
            </a:r>
            <a:r>
              <a:rPr lang="zh-TW" altLang="zh-TW" dirty="0"/>
              <a:t>合宜的學習策略與生涯規劃。</a:t>
            </a:r>
          </a:p>
          <a:p>
            <a:pPr marL="109728" indent="0">
              <a:buNone/>
            </a:pPr>
            <a:endParaRPr lang="zh-TW" altLang="en-US" dirty="0"/>
          </a:p>
        </p:txBody>
      </p:sp>
    </p:spTree>
    <p:extLst>
      <p:ext uri="{BB962C8B-B14F-4D97-AF65-F5344CB8AC3E}">
        <p14:creationId xmlns:p14="http://schemas.microsoft.com/office/powerpoint/2010/main" val="683088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solidFill>
              </a:rPr>
              <a:t>五瞭解與尊重身心障礙者</a:t>
            </a:r>
          </a:p>
        </p:txBody>
      </p:sp>
      <p:sp>
        <p:nvSpPr>
          <p:cNvPr id="3" name="直排文字版面配置區 2"/>
          <p:cNvSpPr>
            <a:spLocks noGrp="1"/>
          </p:cNvSpPr>
          <p:nvPr>
            <p:ph type="body" orient="vert" idx="1"/>
          </p:nvPr>
        </p:nvSpPr>
        <p:spPr>
          <a:xfrm>
            <a:off x="457200" y="1481329"/>
            <a:ext cx="8219256" cy="4386071"/>
          </a:xfrm>
        </p:spPr>
        <p:txBody>
          <a:bodyPr vert="horz">
            <a:normAutofit lnSpcReduction="10000"/>
          </a:bodyPr>
          <a:lstStyle/>
          <a:p>
            <a:pPr marL="109728" indent="0">
              <a:buNone/>
            </a:pPr>
            <a:r>
              <a:rPr lang="zh-TW" altLang="en-US" dirty="0"/>
              <a:t> </a:t>
            </a:r>
            <a:r>
              <a:rPr lang="zh-TW" altLang="en-US" dirty="0" smtClean="0"/>
              <a:t>     </a:t>
            </a:r>
            <a:r>
              <a:rPr lang="zh-TW" altLang="zh-TW" dirty="0" smtClean="0"/>
              <a:t>隨著</a:t>
            </a:r>
            <a:r>
              <a:rPr lang="zh-TW" altLang="zh-TW" dirty="0"/>
              <a:t>世界各國的關切與立法的重視，醫藥科技的進步改善，人道主義的呼籲提升，身心障礙嬰幼兒存活率逐年增高與身心障礙者人數的逐年增加，有關身心障礙者的探討與研究，也有愈來愈增加的趨勢。尤其，目前隨著</a:t>
            </a:r>
            <a:r>
              <a:rPr lang="zh-TW" altLang="zh-TW" dirty="0">
                <a:solidFill>
                  <a:srgbClr val="FF0000"/>
                </a:solidFill>
              </a:rPr>
              <a:t>融合</a:t>
            </a:r>
            <a:r>
              <a:rPr lang="zh-TW" altLang="zh-TW" dirty="0"/>
              <a:t>理念、</a:t>
            </a:r>
            <a:r>
              <a:rPr lang="zh-TW" altLang="zh-TW" dirty="0">
                <a:solidFill>
                  <a:srgbClr val="FF0000"/>
                </a:solidFill>
              </a:rPr>
              <a:t>常態化</a:t>
            </a:r>
            <a:r>
              <a:rPr lang="zh-TW" altLang="zh-TW" dirty="0"/>
              <a:t>思想、自我決策、生涯轉銜、輔具 科技、生活品質等觀念的倡導，以及</a:t>
            </a:r>
            <a:r>
              <a:rPr lang="zh-TW" altLang="zh-TW" dirty="0">
                <a:solidFill>
                  <a:srgbClr val="FF0000"/>
                </a:solidFill>
              </a:rPr>
              <a:t>法令的強制規定與保障</a:t>
            </a:r>
            <a:r>
              <a:rPr lang="zh-TW" altLang="zh-TW" dirty="0"/>
              <a:t>，身心障礙者的教育與生涯發展也已成為</a:t>
            </a:r>
            <a:r>
              <a:rPr lang="zh-TW" altLang="zh-TW" dirty="0">
                <a:solidFill>
                  <a:srgbClr val="FF0000"/>
                </a:solidFill>
              </a:rPr>
              <a:t>特殊教育與社會福利的主要工作研究及重點</a:t>
            </a:r>
            <a:r>
              <a:rPr lang="zh-TW" altLang="zh-TW" dirty="0"/>
              <a:t>。因此我們也期望社會大眾對於這群較為特殊的族群以另一種生命的視野，來幫助身心障礙學生，尋夢圓夢，築夢踏實，並跳脫時下人生的困境。 </a:t>
            </a:r>
          </a:p>
          <a:p>
            <a:pPr marL="109728" indent="0">
              <a:buNone/>
            </a:pPr>
            <a:endParaRPr lang="zh-TW" altLang="en-US" dirty="0"/>
          </a:p>
        </p:txBody>
      </p:sp>
    </p:spTree>
    <p:extLst>
      <p:ext uri="{BB962C8B-B14F-4D97-AF65-F5344CB8AC3E}">
        <p14:creationId xmlns:p14="http://schemas.microsoft.com/office/powerpoint/2010/main" val="37410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8000" dirty="0" smtClean="0">
                <a:solidFill>
                  <a:srgbClr val="FF0000"/>
                </a:solidFill>
              </a:rPr>
              <a:t>智慧</a:t>
            </a:r>
            <a:r>
              <a:rPr lang="zh-TW" altLang="en-US" sz="8000" dirty="0" smtClean="0">
                <a:latin typeface="標楷體"/>
                <a:ea typeface="標楷體"/>
              </a:rPr>
              <a:t>：</a:t>
            </a:r>
            <a:r>
              <a:rPr lang="zh-TW" altLang="en-US" sz="5400" dirty="0" smtClean="0">
                <a:latin typeface="標楷體"/>
                <a:ea typeface="標楷體"/>
              </a:rPr>
              <a:t>點燈代表智慧。</a:t>
            </a:r>
            <a:endParaRPr lang="zh-TW" altLang="en-US" sz="5400" dirty="0"/>
          </a:p>
          <a:p>
            <a:r>
              <a:rPr lang="zh-TW" altLang="en-US" sz="8000" dirty="0"/>
              <a:t>福</a:t>
            </a:r>
            <a:r>
              <a:rPr lang="zh-TW" altLang="en-US" sz="8000" dirty="0" smtClean="0"/>
              <a:t>報</a:t>
            </a:r>
            <a:r>
              <a:rPr lang="zh-TW" altLang="en-US" sz="8000" dirty="0" smtClean="0">
                <a:latin typeface="標楷體"/>
                <a:ea typeface="標楷體"/>
              </a:rPr>
              <a:t>：</a:t>
            </a:r>
            <a:r>
              <a:rPr lang="zh-TW" altLang="en-US" sz="4800" dirty="0" smtClean="0">
                <a:latin typeface="標楷體"/>
                <a:ea typeface="標楷體"/>
              </a:rPr>
              <a:t>吉祥如意香包。</a:t>
            </a:r>
            <a:endParaRPr lang="zh-TW" altLang="en-US" sz="4800" dirty="0"/>
          </a:p>
          <a:p>
            <a:r>
              <a:rPr lang="zh-TW" altLang="en-US" sz="8000" dirty="0" smtClean="0">
                <a:solidFill>
                  <a:srgbClr val="00B050"/>
                </a:solidFill>
              </a:rPr>
              <a:t>善良</a:t>
            </a:r>
            <a:r>
              <a:rPr lang="zh-TW" altLang="en-US" sz="8000" dirty="0" smtClean="0">
                <a:latin typeface="標楷體"/>
                <a:ea typeface="標楷體"/>
              </a:rPr>
              <a:t>：</a:t>
            </a:r>
            <a:r>
              <a:rPr lang="zh-TW" altLang="en-US" sz="4000" dirty="0" smtClean="0">
                <a:latin typeface="標楷體"/>
                <a:ea typeface="標楷體"/>
              </a:rPr>
              <a:t>善行是福報的累積。</a:t>
            </a:r>
            <a:endParaRPr lang="zh-TW" altLang="en-US" sz="4000" dirty="0"/>
          </a:p>
          <a:p>
            <a:endParaRPr lang="zh-TW" altLang="en-US" dirty="0"/>
          </a:p>
        </p:txBody>
      </p:sp>
      <p:sp>
        <p:nvSpPr>
          <p:cNvPr id="3" name="標題 2"/>
          <p:cNvSpPr>
            <a:spLocks noGrp="1"/>
          </p:cNvSpPr>
          <p:nvPr>
            <p:ph type="title"/>
          </p:nvPr>
        </p:nvSpPr>
        <p:spPr/>
        <p:txBody>
          <a:bodyPr>
            <a:normAutofit fontScale="90000"/>
          </a:bodyPr>
          <a:lstStyle/>
          <a:p>
            <a:r>
              <a:rPr lang="en-US" altLang="zh-TW" dirty="0" smtClean="0"/>
              <a:t>109</a:t>
            </a:r>
            <a:r>
              <a:rPr lang="zh-TW" altLang="en-US" dirty="0" smtClean="0"/>
              <a:t>學年度</a:t>
            </a:r>
            <a:r>
              <a:rPr lang="zh-TW" altLang="en-US" dirty="0" smtClean="0">
                <a:solidFill>
                  <a:srgbClr val="FF0000"/>
                </a:solidFill>
              </a:rPr>
              <a:t>小一新生智慧點燈</a:t>
            </a:r>
            <a:r>
              <a:rPr lang="zh-TW" altLang="en-US" dirty="0" smtClean="0"/>
              <a:t>迎新儀式</a:t>
            </a:r>
            <a:endParaRPr lang="zh-TW" altLang="en-US" dirty="0"/>
          </a:p>
        </p:txBody>
      </p:sp>
    </p:spTree>
    <p:extLst>
      <p:ext uri="{BB962C8B-B14F-4D97-AF65-F5344CB8AC3E}">
        <p14:creationId xmlns:p14="http://schemas.microsoft.com/office/powerpoint/2010/main" val="4175103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六</a:t>
            </a:r>
            <a:r>
              <a:rPr lang="zh-TW" altLang="en-US" sz="3600" dirty="0"/>
              <a:t>網路旅程</a:t>
            </a:r>
            <a:r>
              <a:rPr lang="en-US" altLang="zh-TW" sz="3600" dirty="0"/>
              <a:t>.</a:t>
            </a:r>
            <a:r>
              <a:rPr lang="zh-TW" altLang="en-US" sz="3600" dirty="0"/>
              <a:t>不留傷痕</a:t>
            </a:r>
            <a:r>
              <a:rPr lang="en-US" altLang="zh-TW" sz="3600" dirty="0"/>
              <a:t>-</a:t>
            </a:r>
            <a:r>
              <a:rPr lang="zh-TW" altLang="en-US" sz="3600" dirty="0"/>
              <a:t>防治數位性別</a:t>
            </a:r>
            <a:r>
              <a:rPr lang="zh-TW" altLang="en-US" sz="3600" dirty="0" smtClean="0"/>
              <a:t>暴力</a:t>
            </a:r>
            <a:endParaRPr lang="zh-TW" altLang="en-US"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20292"/>
            <a:ext cx="5060032" cy="535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591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六</a:t>
            </a:r>
            <a:r>
              <a:rPr lang="zh-TW" altLang="en-US" sz="3600" dirty="0"/>
              <a:t>網路旅程</a:t>
            </a:r>
            <a:r>
              <a:rPr lang="en-US" altLang="zh-TW" sz="3600" dirty="0"/>
              <a:t>.</a:t>
            </a:r>
            <a:r>
              <a:rPr lang="zh-TW" altLang="en-US" sz="3600" dirty="0"/>
              <a:t>不留傷痕</a:t>
            </a:r>
            <a:r>
              <a:rPr lang="en-US" altLang="zh-TW" sz="3600" dirty="0"/>
              <a:t>-</a:t>
            </a:r>
            <a:r>
              <a:rPr lang="zh-TW" altLang="en-US" sz="3600" dirty="0"/>
              <a:t>防治數位性別</a:t>
            </a:r>
            <a:r>
              <a:rPr lang="zh-TW" altLang="en-US" sz="3600" dirty="0" smtClean="0"/>
              <a:t>暴力</a:t>
            </a:r>
            <a:endParaRPr lang="zh-TW" altLang="en-US" sz="3600" dirty="0"/>
          </a:p>
        </p:txBody>
      </p:sp>
      <p:sp>
        <p:nvSpPr>
          <p:cNvPr id="3" name="直排文字版面配置區 2"/>
          <p:cNvSpPr>
            <a:spLocks noGrp="1"/>
          </p:cNvSpPr>
          <p:nvPr>
            <p:ph type="body" orient="vert" idx="1"/>
          </p:nvPr>
        </p:nvSpPr>
        <p:spPr>
          <a:xfrm>
            <a:off x="467544" y="1481329"/>
            <a:ext cx="7344816" cy="4386071"/>
          </a:xfrm>
        </p:spPr>
        <p:txBody>
          <a:bodyPr/>
          <a:lstStyle/>
          <a:p>
            <a:r>
              <a:rPr lang="zh-TW" altLang="en-US" dirty="0" smtClean="0"/>
              <a:t>認識數位</a:t>
            </a:r>
            <a:r>
              <a:rPr lang="zh-TW" altLang="en-US" dirty="0"/>
              <a:t>性別暴力：依據法務部 </a:t>
            </a:r>
            <a:r>
              <a:rPr lang="en-US" altLang="zh-TW" dirty="0" smtClean="0"/>
              <a:t>109</a:t>
            </a:r>
            <a:r>
              <a:rPr lang="zh-TW" altLang="en-US" dirty="0" smtClean="0"/>
              <a:t>年 </a:t>
            </a:r>
            <a:r>
              <a:rPr lang="en-US" altLang="zh-TW" dirty="0" smtClean="0"/>
              <a:t>5</a:t>
            </a:r>
            <a:r>
              <a:rPr lang="zh-TW" altLang="en-US" dirty="0" smtClean="0"/>
              <a:t>月</a:t>
            </a:r>
            <a:r>
              <a:rPr lang="zh-TW" altLang="en-US" dirty="0"/>
              <a:t>所提出之分析</a:t>
            </a:r>
            <a:r>
              <a:rPr lang="zh-TW" altLang="en-US" dirty="0" smtClean="0"/>
              <a:t>，常見</a:t>
            </a:r>
            <a:r>
              <a:rPr lang="zh-TW" altLang="en-US" dirty="0"/>
              <a:t>樣態包括</a:t>
            </a:r>
            <a:r>
              <a:rPr lang="zh-TW" altLang="en-US" dirty="0" smtClean="0"/>
              <a:t>：</a:t>
            </a:r>
            <a:r>
              <a:rPr lang="zh-TW" altLang="en-US" sz="3200" dirty="0" smtClean="0"/>
              <a:t>「</a:t>
            </a:r>
            <a:r>
              <a:rPr lang="zh-TW" altLang="en-US" sz="3200" dirty="0">
                <a:solidFill>
                  <a:srgbClr val="FF0000"/>
                </a:solidFill>
              </a:rPr>
              <a:t>惡意散佈</a:t>
            </a:r>
            <a:r>
              <a:rPr lang="zh-TW" altLang="en-US" sz="3200" dirty="0"/>
              <a:t>」涉及兒童及少年性剝削</a:t>
            </a:r>
            <a:r>
              <a:rPr lang="zh-TW" altLang="en-US" sz="3200" dirty="0" smtClean="0"/>
              <a:t>、</a:t>
            </a:r>
            <a:endParaRPr lang="en-US" altLang="zh-TW" sz="3200" dirty="0" smtClean="0"/>
          </a:p>
          <a:p>
            <a:r>
              <a:rPr lang="zh-TW" altLang="en-US" sz="3200" dirty="0" smtClean="0"/>
              <a:t>「</a:t>
            </a:r>
            <a:r>
              <a:rPr lang="zh-TW" altLang="en-US" sz="3200" dirty="0">
                <a:solidFill>
                  <a:srgbClr val="FF0000"/>
                </a:solidFill>
              </a:rPr>
              <a:t>監視</a:t>
            </a:r>
            <a:r>
              <a:rPr lang="en-US" altLang="zh-TW" sz="3200" dirty="0">
                <a:solidFill>
                  <a:srgbClr val="FF0000"/>
                </a:solidFill>
              </a:rPr>
              <a:t>/</a:t>
            </a:r>
            <a:r>
              <a:rPr lang="zh-TW" altLang="en-US" sz="3200" dirty="0">
                <a:solidFill>
                  <a:srgbClr val="FF0000"/>
                </a:solidFill>
              </a:rPr>
              <a:t>跟蹤</a:t>
            </a:r>
            <a:r>
              <a:rPr lang="zh-TW" altLang="en-US" sz="3200" dirty="0"/>
              <a:t>」關乎校園性騷擾或親密關係暴力</a:t>
            </a:r>
            <a:r>
              <a:rPr lang="zh-TW" altLang="en-US" sz="3200" dirty="0" smtClean="0"/>
              <a:t>、</a:t>
            </a:r>
            <a:endParaRPr lang="en-US" altLang="zh-TW" sz="3200" dirty="0" smtClean="0"/>
          </a:p>
          <a:p>
            <a:r>
              <a:rPr lang="zh-TW" altLang="en-US" sz="3200" dirty="0" smtClean="0"/>
              <a:t>「</a:t>
            </a:r>
            <a:r>
              <a:rPr lang="zh-TW" altLang="en-US" sz="3200" dirty="0">
                <a:solidFill>
                  <a:srgbClr val="FF0000"/>
                </a:solidFill>
              </a:rPr>
              <a:t>性侮辱或騷擾</a:t>
            </a:r>
            <a:r>
              <a:rPr lang="zh-TW" altLang="en-US" sz="3200" dirty="0"/>
              <a:t>」則疑似校園霸凌或性霸凌事件</a:t>
            </a:r>
            <a:r>
              <a:rPr lang="zh-TW" altLang="en-US" sz="3200" dirty="0" smtClean="0"/>
              <a:t>、</a:t>
            </a:r>
            <a:endParaRPr lang="en-US" altLang="zh-TW" sz="3200" dirty="0" smtClean="0"/>
          </a:p>
          <a:p>
            <a:r>
              <a:rPr lang="zh-TW" altLang="en-US" sz="3200" dirty="0" smtClean="0"/>
              <a:t>「</a:t>
            </a:r>
            <a:r>
              <a:rPr lang="zh-TW" altLang="en-US" sz="3200" dirty="0">
                <a:solidFill>
                  <a:srgbClr val="FF0000"/>
                </a:solidFill>
              </a:rPr>
              <a:t>人肉搜索</a:t>
            </a:r>
            <a:r>
              <a:rPr lang="zh-TW" altLang="en-US" sz="3200" dirty="0"/>
              <a:t>」與個人資料保護、隱私權及人身安全有關。</a:t>
            </a:r>
          </a:p>
        </p:txBody>
      </p:sp>
    </p:spTree>
    <p:extLst>
      <p:ext uri="{BB962C8B-B14F-4D97-AF65-F5344CB8AC3E}">
        <p14:creationId xmlns:p14="http://schemas.microsoft.com/office/powerpoint/2010/main" val="47254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六</a:t>
            </a:r>
            <a:r>
              <a:rPr lang="zh-TW" altLang="en-US" sz="3600" dirty="0"/>
              <a:t>網路旅程</a:t>
            </a:r>
            <a:r>
              <a:rPr lang="en-US" altLang="zh-TW" sz="3600" dirty="0"/>
              <a:t>.</a:t>
            </a:r>
            <a:r>
              <a:rPr lang="zh-TW" altLang="en-US" sz="3600" dirty="0"/>
              <a:t>不留傷痕</a:t>
            </a:r>
            <a:r>
              <a:rPr lang="en-US" altLang="zh-TW" sz="3600" dirty="0"/>
              <a:t>-</a:t>
            </a:r>
            <a:r>
              <a:rPr lang="zh-TW" altLang="en-US" sz="3600" dirty="0"/>
              <a:t>防治數位性別</a:t>
            </a:r>
            <a:r>
              <a:rPr lang="zh-TW" altLang="en-US" sz="3600" dirty="0" smtClean="0"/>
              <a:t>暴力</a:t>
            </a:r>
            <a:endParaRPr lang="zh-TW" altLang="en-US" sz="3600" dirty="0"/>
          </a:p>
        </p:txBody>
      </p:sp>
      <p:sp>
        <p:nvSpPr>
          <p:cNvPr id="3" name="直排文字版面配置區 2"/>
          <p:cNvSpPr>
            <a:spLocks noGrp="1"/>
          </p:cNvSpPr>
          <p:nvPr>
            <p:ph type="body" orient="vert" idx="1"/>
          </p:nvPr>
        </p:nvSpPr>
        <p:spPr/>
        <p:txBody>
          <a:bodyPr vert="horz">
            <a:normAutofit/>
          </a:bodyPr>
          <a:lstStyle/>
          <a:p>
            <a:r>
              <a:rPr lang="zh-TW" altLang="en-US" sz="3200" dirty="0"/>
              <a:t>時事</a:t>
            </a:r>
            <a:r>
              <a:rPr lang="zh-TW" altLang="en-US" sz="3200" dirty="0" smtClean="0"/>
              <a:t>案例</a:t>
            </a:r>
            <a:endParaRPr lang="en-US" altLang="zh-TW" sz="3200" dirty="0" smtClean="0"/>
          </a:p>
          <a:p>
            <a:r>
              <a:rPr lang="zh-TW" altLang="en-US" sz="3200" dirty="0" smtClean="0"/>
              <a:t>如</a:t>
            </a:r>
            <a:r>
              <a:rPr lang="zh-TW" altLang="en-US" sz="3200" dirty="0">
                <a:solidFill>
                  <a:srgbClr val="FF0000"/>
                </a:solidFill>
              </a:rPr>
              <a:t>網路情人</a:t>
            </a:r>
            <a:r>
              <a:rPr lang="zh-TW" altLang="en-US" sz="3200" dirty="0"/>
              <a:t>、</a:t>
            </a:r>
            <a:r>
              <a:rPr lang="zh-TW" altLang="en-US" sz="3200" dirty="0">
                <a:solidFill>
                  <a:srgbClr val="FF0000"/>
                </a:solidFill>
              </a:rPr>
              <a:t>遊戲點數詐騙</a:t>
            </a:r>
            <a:r>
              <a:rPr lang="zh-TW" altLang="en-US" sz="3200" dirty="0"/>
              <a:t>、</a:t>
            </a:r>
            <a:r>
              <a:rPr lang="zh-TW" altLang="en-US" sz="3200" dirty="0">
                <a:solidFill>
                  <a:srgbClr val="FF0000"/>
                </a:solidFill>
              </a:rPr>
              <a:t>分手暴力</a:t>
            </a:r>
            <a:r>
              <a:rPr lang="zh-TW" altLang="en-US" sz="3200" dirty="0" smtClean="0"/>
              <a:t>等 ，</a:t>
            </a:r>
            <a:endParaRPr lang="en-US" altLang="zh-TW" sz="3200" dirty="0" smtClean="0"/>
          </a:p>
          <a:p>
            <a:r>
              <a:rPr lang="zh-TW" altLang="en-US" sz="3200" dirty="0" smtClean="0"/>
              <a:t>強調</a:t>
            </a:r>
            <a:r>
              <a:rPr lang="zh-TW" altLang="en-US" sz="3200" dirty="0"/>
              <a:t>「</a:t>
            </a:r>
            <a:r>
              <a:rPr lang="zh-TW" altLang="en-US" sz="3200" dirty="0">
                <a:solidFill>
                  <a:srgbClr val="FF0000"/>
                </a:solidFill>
              </a:rPr>
              <a:t>不拍</a:t>
            </a:r>
            <a:r>
              <a:rPr lang="en-US" altLang="zh-TW" sz="3200" dirty="0"/>
              <a:t>/</a:t>
            </a:r>
            <a:r>
              <a:rPr lang="zh-TW" altLang="en-US" sz="3200" dirty="0">
                <a:solidFill>
                  <a:srgbClr val="FF0000"/>
                </a:solidFill>
              </a:rPr>
              <a:t>不傳</a:t>
            </a:r>
            <a:r>
              <a:rPr lang="en-US" altLang="zh-TW" sz="3200" dirty="0"/>
              <a:t>/</a:t>
            </a:r>
            <a:r>
              <a:rPr lang="zh-TW" altLang="en-US" sz="3200" dirty="0"/>
              <a:t>要</a:t>
            </a:r>
            <a:r>
              <a:rPr lang="zh-TW" altLang="en-US" sz="3200" dirty="0">
                <a:solidFill>
                  <a:srgbClr val="FF0000"/>
                </a:solidFill>
              </a:rPr>
              <a:t>求助</a:t>
            </a:r>
            <a:r>
              <a:rPr lang="zh-TW" altLang="en-US" sz="3200" dirty="0"/>
              <a:t>」的</a:t>
            </a:r>
            <a:r>
              <a:rPr lang="zh-TW" altLang="en-US" sz="3200" dirty="0">
                <a:solidFill>
                  <a:srgbClr val="FF0000"/>
                </a:solidFill>
              </a:rPr>
              <a:t>自我保護</a:t>
            </a:r>
            <a:r>
              <a:rPr lang="zh-TW" altLang="en-US" sz="3200" dirty="0"/>
              <a:t>意識</a:t>
            </a:r>
            <a:r>
              <a:rPr lang="zh-TW" altLang="en-US" sz="3200" dirty="0" smtClean="0"/>
              <a:t>，</a:t>
            </a:r>
            <a:endParaRPr lang="en-US" altLang="zh-TW" sz="3200" dirty="0" smtClean="0"/>
          </a:p>
          <a:p>
            <a:r>
              <a:rPr lang="zh-TW" altLang="en-US" sz="3200" dirty="0" smtClean="0"/>
              <a:t>提升對於</a:t>
            </a:r>
            <a:r>
              <a:rPr lang="zh-TW" altLang="en-US" sz="3200" dirty="0"/>
              <a:t>事件的</a:t>
            </a:r>
            <a:r>
              <a:rPr lang="zh-TW" altLang="en-US" sz="3200" dirty="0">
                <a:solidFill>
                  <a:srgbClr val="FF0000"/>
                </a:solidFill>
              </a:rPr>
              <a:t>因應知能</a:t>
            </a:r>
            <a:r>
              <a:rPr lang="zh-TW" altLang="en-US" sz="3200" dirty="0"/>
              <a:t>，包括</a:t>
            </a:r>
            <a:r>
              <a:rPr lang="zh-TW" altLang="en-US" sz="3200" dirty="0">
                <a:solidFill>
                  <a:srgbClr val="FF0000"/>
                </a:solidFill>
              </a:rPr>
              <a:t>辨識誘騙</a:t>
            </a:r>
            <a:r>
              <a:rPr lang="zh-TW" altLang="en-US" sz="3200" dirty="0"/>
              <a:t>、</a:t>
            </a:r>
            <a:r>
              <a:rPr lang="zh-TW" altLang="en-US" sz="3200" dirty="0">
                <a:solidFill>
                  <a:srgbClr val="FF0000"/>
                </a:solidFill>
              </a:rPr>
              <a:t>冷靜蒐證</a:t>
            </a:r>
            <a:r>
              <a:rPr lang="zh-TW" altLang="en-US" sz="3200" dirty="0"/>
              <a:t>等，以</a:t>
            </a:r>
            <a:r>
              <a:rPr lang="zh-TW" altLang="en-US" sz="3200" dirty="0">
                <a:solidFill>
                  <a:srgbClr val="FF0000"/>
                </a:solidFill>
              </a:rPr>
              <a:t>降低</a:t>
            </a:r>
            <a:r>
              <a:rPr lang="zh-TW" altLang="en-US" sz="3200" dirty="0"/>
              <a:t>成為</a:t>
            </a:r>
            <a:r>
              <a:rPr lang="zh-TW" altLang="en-US" sz="3200" dirty="0">
                <a:solidFill>
                  <a:srgbClr val="FF0000"/>
                </a:solidFill>
              </a:rPr>
              <a:t>網路</a:t>
            </a:r>
            <a:r>
              <a:rPr lang="zh-TW" altLang="en-US" sz="3200" dirty="0"/>
              <a:t>世界受害者的風險。</a:t>
            </a:r>
          </a:p>
        </p:txBody>
      </p:sp>
    </p:spTree>
    <p:extLst>
      <p:ext uri="{BB962C8B-B14F-4D97-AF65-F5344CB8AC3E}">
        <p14:creationId xmlns:p14="http://schemas.microsoft.com/office/powerpoint/2010/main" val="275400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六</a:t>
            </a:r>
            <a:r>
              <a:rPr lang="zh-TW" altLang="en-US" sz="3600" dirty="0"/>
              <a:t>網路旅程</a:t>
            </a:r>
            <a:r>
              <a:rPr lang="en-US" altLang="zh-TW" sz="3600" dirty="0"/>
              <a:t>.</a:t>
            </a:r>
            <a:r>
              <a:rPr lang="zh-TW" altLang="en-US" sz="3600" dirty="0"/>
              <a:t>不留傷痕</a:t>
            </a:r>
            <a:r>
              <a:rPr lang="en-US" altLang="zh-TW" sz="3600" dirty="0"/>
              <a:t>-</a:t>
            </a:r>
            <a:r>
              <a:rPr lang="zh-TW" altLang="en-US" sz="3600" dirty="0"/>
              <a:t>防治數位性別</a:t>
            </a:r>
            <a:r>
              <a:rPr lang="zh-TW" altLang="en-US" sz="3600" dirty="0" smtClean="0"/>
              <a:t>暴力</a:t>
            </a:r>
            <a:endParaRPr lang="zh-TW" altLang="en-US" sz="3600" dirty="0"/>
          </a:p>
        </p:txBody>
      </p:sp>
      <p:sp>
        <p:nvSpPr>
          <p:cNvPr id="3" name="直排文字版面配置區 2"/>
          <p:cNvSpPr>
            <a:spLocks noGrp="1"/>
          </p:cNvSpPr>
          <p:nvPr>
            <p:ph type="body" orient="vert" idx="1"/>
          </p:nvPr>
        </p:nvSpPr>
        <p:spPr/>
        <p:txBody>
          <a:bodyPr vert="horz">
            <a:normAutofit fontScale="62500" lnSpcReduction="20000"/>
          </a:bodyPr>
          <a:lstStyle/>
          <a:p>
            <a:r>
              <a:rPr lang="en-US" altLang="zh-TW" dirty="0"/>
              <a:t>1. </a:t>
            </a:r>
            <a:r>
              <a:rPr lang="zh-TW" altLang="en-US" dirty="0"/>
              <a:t>應運用朝會或週會等大型集場合，由校長對全校師生宣導「數位性別暴力防治」，得結合政府與民間資源，以強調</a:t>
            </a:r>
            <a:r>
              <a:rPr lang="zh-TW" altLang="en-US" dirty="0">
                <a:solidFill>
                  <a:srgbClr val="FF0000"/>
                </a:solidFill>
              </a:rPr>
              <a:t>尊重</a:t>
            </a:r>
            <a:r>
              <a:rPr lang="zh-TW" altLang="en-US" dirty="0"/>
              <a:t>、</a:t>
            </a:r>
            <a:r>
              <a:rPr lang="zh-TW" altLang="en-US" dirty="0">
                <a:solidFill>
                  <a:srgbClr val="FF0000"/>
                </a:solidFill>
              </a:rPr>
              <a:t>關懷</a:t>
            </a:r>
            <a:r>
              <a:rPr lang="zh-TW" altLang="en-US" dirty="0"/>
              <a:t>、</a:t>
            </a:r>
            <a:r>
              <a:rPr lang="zh-TW" altLang="en-US" dirty="0">
                <a:solidFill>
                  <a:srgbClr val="FF0000"/>
                </a:solidFill>
              </a:rPr>
              <a:t>同理</a:t>
            </a:r>
            <a:r>
              <a:rPr lang="zh-TW" altLang="en-US" dirty="0"/>
              <a:t>、</a:t>
            </a:r>
            <a:r>
              <a:rPr lang="zh-TW" altLang="en-US" dirty="0">
                <a:solidFill>
                  <a:srgbClr val="FF0000"/>
                </a:solidFill>
              </a:rPr>
              <a:t>包容</a:t>
            </a:r>
            <a:r>
              <a:rPr lang="zh-TW" altLang="en-US" dirty="0"/>
              <a:t>、</a:t>
            </a:r>
            <a:r>
              <a:rPr lang="zh-TW" altLang="en-US" dirty="0">
                <a:solidFill>
                  <a:srgbClr val="FF0000"/>
                </a:solidFill>
              </a:rPr>
              <a:t>安全</a:t>
            </a:r>
            <a:r>
              <a:rPr lang="zh-TW" altLang="en-US" dirty="0"/>
              <a:t>、</a:t>
            </a:r>
            <a:r>
              <a:rPr lang="zh-TW" altLang="en-US" dirty="0">
                <a:solidFill>
                  <a:srgbClr val="FF0000"/>
                </a:solidFill>
              </a:rPr>
              <a:t>參與</a:t>
            </a:r>
            <a:r>
              <a:rPr lang="zh-TW" altLang="en-US" dirty="0"/>
              <a:t>等涵義，以增進友善校園之基礎。</a:t>
            </a:r>
          </a:p>
          <a:p>
            <a:r>
              <a:rPr lang="en-US" altLang="zh-TW" dirty="0"/>
              <a:t>2. </a:t>
            </a:r>
            <a:r>
              <a:rPr lang="zh-TW" altLang="en-US" dirty="0"/>
              <a:t>應</a:t>
            </a:r>
            <a:r>
              <a:rPr lang="zh-TW" altLang="en-US" dirty="0">
                <a:solidFill>
                  <a:srgbClr val="FF0000"/>
                </a:solidFill>
              </a:rPr>
              <a:t>融入學校相關課程教學及活動實施</a:t>
            </a:r>
            <a:r>
              <a:rPr lang="zh-TW" altLang="en-US" dirty="0"/>
              <a:t>，以十二年國民基本教育課程綱要「實施要點」為例，課程設計應</a:t>
            </a:r>
            <a:r>
              <a:rPr lang="zh-TW" altLang="en-US" dirty="0">
                <a:solidFill>
                  <a:srgbClr val="FF0000"/>
                </a:solidFill>
              </a:rPr>
              <a:t>適切融入十九項議題</a:t>
            </a:r>
            <a:r>
              <a:rPr lang="zh-TW" altLang="en-US" dirty="0"/>
              <a:t>，其中包含「</a:t>
            </a:r>
            <a:r>
              <a:rPr lang="zh-TW" altLang="en-US" dirty="0">
                <a:solidFill>
                  <a:srgbClr val="FF0000"/>
                </a:solidFill>
              </a:rPr>
              <a:t>性別平等</a:t>
            </a:r>
            <a:r>
              <a:rPr lang="zh-TW" altLang="en-US" dirty="0"/>
              <a:t>」、「</a:t>
            </a:r>
            <a:r>
              <a:rPr lang="zh-TW" altLang="en-US" dirty="0">
                <a:solidFill>
                  <a:srgbClr val="FF0000"/>
                </a:solidFill>
              </a:rPr>
              <a:t>科技</a:t>
            </a:r>
            <a:r>
              <a:rPr lang="zh-TW" altLang="en-US" dirty="0"/>
              <a:t>」、「</a:t>
            </a:r>
            <a:r>
              <a:rPr lang="zh-TW" altLang="en-US" dirty="0">
                <a:solidFill>
                  <a:srgbClr val="FF0000"/>
                </a:solidFill>
              </a:rPr>
              <a:t>資訊</a:t>
            </a:r>
            <a:r>
              <a:rPr lang="zh-TW" altLang="en-US" dirty="0"/>
              <a:t>」等議題，</a:t>
            </a:r>
            <a:r>
              <a:rPr lang="zh-TW" altLang="en-US" dirty="0">
                <a:solidFill>
                  <a:srgbClr val="FF0000"/>
                </a:solidFill>
              </a:rPr>
              <a:t>落實</a:t>
            </a:r>
            <a:r>
              <a:rPr lang="zh-TW" altLang="en-US" dirty="0"/>
              <a:t>各級學校之</a:t>
            </a:r>
            <a:r>
              <a:rPr lang="zh-TW" altLang="en-US" dirty="0">
                <a:solidFill>
                  <a:srgbClr val="FF0000"/>
                </a:solidFill>
              </a:rPr>
              <a:t>課程教學</a:t>
            </a:r>
            <a:r>
              <a:rPr lang="zh-TW" altLang="en-US" dirty="0"/>
              <a:t>及</a:t>
            </a:r>
            <a:r>
              <a:rPr lang="zh-TW" altLang="en-US" dirty="0">
                <a:solidFill>
                  <a:srgbClr val="FF0000"/>
                </a:solidFill>
              </a:rPr>
              <a:t>宣導事項</a:t>
            </a:r>
            <a:r>
              <a:rPr lang="zh-TW" altLang="en-US" dirty="0"/>
              <a:t>。</a:t>
            </a:r>
          </a:p>
          <a:p>
            <a:r>
              <a:rPr lang="en-US" altLang="zh-TW" dirty="0"/>
              <a:t>3. </a:t>
            </a:r>
            <a:r>
              <a:rPr lang="zh-TW" altLang="en-US" dirty="0"/>
              <a:t>各校老師引導學生共同參與「</a:t>
            </a:r>
            <a:r>
              <a:rPr lang="zh-TW" altLang="en-US" dirty="0">
                <a:solidFill>
                  <a:srgbClr val="FF0000"/>
                </a:solidFill>
              </a:rPr>
              <a:t>全民資安素養自我評量網路活動</a:t>
            </a:r>
            <a:r>
              <a:rPr lang="zh-TW" altLang="en-US" dirty="0"/>
              <a:t>」（活動網址：</a:t>
            </a:r>
            <a:r>
              <a:rPr lang="en-US" altLang="zh-TW" dirty="0"/>
              <a:t>https://</a:t>
            </a:r>
            <a:r>
              <a:rPr lang="en-US" altLang="zh-TW" dirty="0" err="1"/>
              <a:t>isafeevent.moe.edu.tw</a:t>
            </a:r>
            <a:r>
              <a:rPr lang="en-US" altLang="zh-TW" dirty="0"/>
              <a:t>/</a:t>
            </a:r>
            <a:r>
              <a:rPr lang="zh-TW" altLang="en-US" dirty="0"/>
              <a:t>），利用生動的動畫劇情及延伸學 習內容，提醒學生在使用網路各式服務時應該</a:t>
            </a:r>
            <a:r>
              <a:rPr lang="zh-TW" altLang="en-US" dirty="0">
                <a:solidFill>
                  <a:srgbClr val="FF0000"/>
                </a:solidFill>
              </a:rPr>
              <a:t>注意自己的個人資料保護、隱私安全及個人自我保護</a:t>
            </a:r>
            <a:r>
              <a:rPr lang="zh-TW" altLang="en-US" dirty="0"/>
              <a:t>。</a:t>
            </a:r>
          </a:p>
          <a:p>
            <a:r>
              <a:rPr lang="en-US" altLang="zh-TW" dirty="0"/>
              <a:t>4. </a:t>
            </a:r>
            <a:r>
              <a:rPr lang="zh-TW" altLang="en-US" dirty="0"/>
              <a:t>教育宣導後倘知悉或接獲相關事件，涉及</a:t>
            </a:r>
            <a:r>
              <a:rPr lang="zh-TW" altLang="en-US" u="sng" dirty="0"/>
              <a:t>校園霸凌</a:t>
            </a:r>
            <a:r>
              <a:rPr lang="zh-TW" altLang="en-US" dirty="0"/>
              <a:t>或</a:t>
            </a:r>
            <a:r>
              <a:rPr lang="zh-TW" altLang="en-US" u="sng" dirty="0"/>
              <a:t>疑似校園性別事件</a:t>
            </a:r>
            <a:r>
              <a:rPr lang="zh-TW" altLang="en-US" dirty="0"/>
              <a:t>時，學校應</a:t>
            </a:r>
            <a:r>
              <a:rPr lang="zh-TW" altLang="en-US" dirty="0">
                <a:solidFill>
                  <a:srgbClr val="FF0000"/>
                </a:solidFill>
              </a:rPr>
              <a:t>依相關法規完成通報</a:t>
            </a:r>
            <a:r>
              <a:rPr lang="zh-TW" altLang="en-US" dirty="0"/>
              <a:t>，並</a:t>
            </a:r>
            <a:r>
              <a:rPr lang="zh-TW" altLang="en-US" dirty="0">
                <a:solidFill>
                  <a:srgbClr val="FF0000"/>
                </a:solidFill>
              </a:rPr>
              <a:t>啟動相關調查處理或輔導協助措施</a:t>
            </a:r>
            <a:r>
              <a:rPr lang="zh-TW" altLang="en-US" dirty="0" smtClean="0"/>
              <a:t>，以</a:t>
            </a:r>
            <a:r>
              <a:rPr lang="zh-TW" altLang="en-US" dirty="0"/>
              <a:t>釐清事件事實並提供學生相關</a:t>
            </a:r>
            <a:r>
              <a:rPr lang="zh-TW" altLang="en-US" dirty="0">
                <a:solidFill>
                  <a:srgbClr val="FF0000"/>
                </a:solidFill>
              </a:rPr>
              <a:t>教育處置</a:t>
            </a:r>
            <a:r>
              <a:rPr lang="zh-TW" altLang="en-US" dirty="0"/>
              <a:t>及</a:t>
            </a:r>
            <a:r>
              <a:rPr lang="zh-TW" altLang="en-US" dirty="0">
                <a:solidFill>
                  <a:srgbClr val="FF0000"/>
                </a:solidFill>
              </a:rPr>
              <a:t>輔導</a:t>
            </a:r>
            <a:r>
              <a:rPr lang="zh-TW" altLang="en-US" dirty="0"/>
              <a:t>，</a:t>
            </a:r>
            <a:r>
              <a:rPr lang="zh-TW" altLang="en-US" u="sng" dirty="0"/>
              <a:t>回復校園生活並避免再犯</a:t>
            </a:r>
            <a:r>
              <a:rPr lang="zh-TW" altLang="en-US" dirty="0"/>
              <a:t>。 </a:t>
            </a:r>
            <a:endParaRPr lang="en-US" altLang="zh-TW" dirty="0" smtClean="0"/>
          </a:p>
          <a:p>
            <a:r>
              <a:rPr lang="en-US" altLang="zh-TW" dirty="0" smtClean="0"/>
              <a:t> 5.</a:t>
            </a:r>
            <a:r>
              <a:rPr lang="zh-TW" altLang="en-US" dirty="0" smtClean="0"/>
              <a:t>學校</a:t>
            </a:r>
            <a:r>
              <a:rPr lang="zh-TW" altLang="en-US" dirty="0"/>
              <a:t>於事件處理遇有</a:t>
            </a:r>
            <a:r>
              <a:rPr lang="zh-TW" altLang="en-US" u="sng" dirty="0"/>
              <a:t>疑涉犯罪情形</a:t>
            </a:r>
            <a:r>
              <a:rPr lang="zh-TW" altLang="en-US" dirty="0"/>
              <a:t>時，學校應主動</a:t>
            </a:r>
            <a:r>
              <a:rPr lang="zh-TW" altLang="en-US" dirty="0">
                <a:solidFill>
                  <a:srgbClr val="FF0000"/>
                </a:solidFill>
              </a:rPr>
              <a:t>協助學生尋求警察單位</a:t>
            </a:r>
            <a:r>
              <a:rPr lang="zh-TW" altLang="en-US" dirty="0"/>
              <a:t>等公權力資源；如有將網路流傳之資料</a:t>
            </a:r>
            <a:r>
              <a:rPr lang="zh-TW" altLang="en-US" dirty="0">
                <a:solidFill>
                  <a:srgbClr val="FF0000"/>
                </a:solidFill>
              </a:rPr>
              <a:t>下架</a:t>
            </a:r>
            <a:r>
              <a:rPr lang="zh-TW" altLang="en-US" dirty="0"/>
              <a:t>之需要，可向「</a:t>
            </a:r>
            <a:r>
              <a:rPr lang="en-US" altLang="zh-TW" dirty="0" err="1">
                <a:solidFill>
                  <a:srgbClr val="FF0000"/>
                </a:solidFill>
              </a:rPr>
              <a:t>iWin</a:t>
            </a:r>
            <a:r>
              <a:rPr lang="en-US" altLang="zh-TW" dirty="0">
                <a:solidFill>
                  <a:srgbClr val="FF0000"/>
                </a:solidFill>
              </a:rPr>
              <a:t> </a:t>
            </a:r>
            <a:r>
              <a:rPr lang="zh-TW" altLang="en-US" dirty="0">
                <a:solidFill>
                  <a:srgbClr val="FF0000"/>
                </a:solidFill>
              </a:rPr>
              <a:t>網路內容防護機構</a:t>
            </a:r>
            <a:r>
              <a:rPr lang="zh-TW" altLang="en-US" dirty="0"/>
              <a:t>」申請相關協助。</a:t>
            </a:r>
          </a:p>
        </p:txBody>
      </p:sp>
    </p:spTree>
    <p:extLst>
      <p:ext uri="{BB962C8B-B14F-4D97-AF65-F5344CB8AC3E}">
        <p14:creationId xmlns:p14="http://schemas.microsoft.com/office/powerpoint/2010/main" val="128932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pPr marL="109728" indent="0">
              <a:buNone/>
            </a:pPr>
            <a:r>
              <a:rPr lang="zh-TW" altLang="en-US" dirty="0" smtClean="0"/>
              <a:t>      某一</a:t>
            </a:r>
            <a:r>
              <a:rPr lang="zh-TW" altLang="en-US" dirty="0"/>
              <a:t>天的上班尖峰時刻，</a:t>
            </a:r>
            <a:r>
              <a:rPr lang="en-US" altLang="zh-TW" dirty="0"/>
              <a:t>75</a:t>
            </a:r>
            <a:r>
              <a:rPr lang="zh-TW" altLang="en-US" dirty="0"/>
              <a:t>歲的阿土伯騎機車前往</a:t>
            </a:r>
            <a:r>
              <a:rPr lang="zh-TW" altLang="en-US" dirty="0" smtClean="0"/>
              <a:t>農會辦理</a:t>
            </a:r>
            <a:r>
              <a:rPr lang="zh-TW" altLang="en-US" dirty="0"/>
              <a:t>農民補助事宜。由於阿土伯平常為了省事，習慣</a:t>
            </a:r>
            <a:r>
              <a:rPr lang="zh-TW" altLang="en-US" dirty="0">
                <a:solidFill>
                  <a:srgbClr val="FF0000"/>
                </a:solidFill>
              </a:rPr>
              <a:t>不戴</a:t>
            </a:r>
            <a:r>
              <a:rPr lang="zh-TW" altLang="en-US" dirty="0" smtClean="0">
                <a:solidFill>
                  <a:srgbClr val="FF0000"/>
                </a:solidFill>
              </a:rPr>
              <a:t>安全帽</a:t>
            </a:r>
            <a:r>
              <a:rPr lang="zh-TW" altLang="en-US" dirty="0"/>
              <a:t>，且</a:t>
            </a:r>
            <a:r>
              <a:rPr lang="zh-TW" altLang="en-US" dirty="0">
                <a:solidFill>
                  <a:srgbClr val="FF0000"/>
                </a:solidFill>
              </a:rPr>
              <a:t>機車駕照已過期半年之久</a:t>
            </a:r>
            <a:r>
              <a:rPr lang="zh-TW" altLang="en-US" dirty="0"/>
              <a:t>，仍未依規定換發新的</a:t>
            </a:r>
            <a:r>
              <a:rPr lang="zh-TW" altLang="en-US" dirty="0" smtClean="0"/>
              <a:t>駕照。</a:t>
            </a:r>
            <a:endParaRPr lang="en-US" altLang="zh-TW" dirty="0" smtClean="0"/>
          </a:p>
          <a:p>
            <a:pPr marL="109728" indent="0">
              <a:buNone/>
            </a:pPr>
            <a:r>
              <a:rPr lang="zh-TW" altLang="en-US" dirty="0" smtClean="0"/>
              <a:t>      阿</a:t>
            </a:r>
            <a:r>
              <a:rPr lang="zh-TW" altLang="en-US" dirty="0"/>
              <a:t>土伯外出時正是上班的尖峰時間，車流量較大。阿</a:t>
            </a:r>
            <a:r>
              <a:rPr lang="zh-TW" altLang="en-US" dirty="0" smtClean="0"/>
              <a:t>土伯</a:t>
            </a:r>
            <a:r>
              <a:rPr lang="zh-TW" altLang="en-US" dirty="0"/>
              <a:t>以非常慢的速度騎在</a:t>
            </a:r>
            <a:r>
              <a:rPr lang="zh-TW" altLang="en-US" dirty="0">
                <a:solidFill>
                  <a:srgbClr val="FF0000"/>
                </a:solidFill>
              </a:rPr>
              <a:t>右側車道</a:t>
            </a:r>
            <a:r>
              <a:rPr lang="zh-TW" altLang="en-US" dirty="0"/>
              <a:t>，他不知道以低於最低</a:t>
            </a:r>
            <a:r>
              <a:rPr lang="zh-TW" altLang="en-US" dirty="0" smtClean="0"/>
              <a:t>速限的</a:t>
            </a:r>
            <a:r>
              <a:rPr lang="zh-TW" altLang="en-US" dirty="0"/>
              <a:t>速度行駛，已經造成其他用路人相當大的困擾。後方</a:t>
            </a:r>
            <a:r>
              <a:rPr lang="zh-TW" altLang="en-US" dirty="0" smtClean="0"/>
              <a:t>車輛想要</a:t>
            </a:r>
            <a:r>
              <a:rPr lang="zh-TW" altLang="en-US" dirty="0"/>
              <a:t>右轉時，阿土伯卻</a:t>
            </a:r>
            <a:r>
              <a:rPr lang="zh-TW" altLang="en-US" dirty="0">
                <a:solidFill>
                  <a:srgbClr val="FF0000"/>
                </a:solidFill>
              </a:rPr>
              <a:t>佔據了右側車道，造成後方車輛</a:t>
            </a:r>
            <a:r>
              <a:rPr lang="zh-TW" altLang="en-US" dirty="0" smtClean="0">
                <a:solidFill>
                  <a:srgbClr val="FF0000"/>
                </a:solidFill>
              </a:rPr>
              <a:t>需要花費</a:t>
            </a:r>
            <a:r>
              <a:rPr lang="zh-TW" altLang="en-US" dirty="0"/>
              <a:t>比原先多一次的停等時間，才可通過該號誌，順利</a:t>
            </a:r>
            <a:r>
              <a:rPr lang="zh-TW" altLang="en-US" dirty="0" smtClean="0"/>
              <a:t>右轉。</a:t>
            </a:r>
            <a:endParaRPr lang="en-US" altLang="zh-TW" dirty="0" smtClean="0"/>
          </a:p>
          <a:p>
            <a:pPr marL="109728" indent="0">
              <a:buNone/>
            </a:pPr>
            <a:r>
              <a:rPr lang="en-US" altLang="zh-TW" dirty="0"/>
              <a:t> </a:t>
            </a:r>
            <a:r>
              <a:rPr lang="en-US" altLang="zh-TW" dirty="0" smtClean="0"/>
              <a:t>      </a:t>
            </a:r>
            <a:r>
              <a:rPr lang="zh-TW" altLang="en-US" dirty="0" smtClean="0"/>
              <a:t>許多</a:t>
            </a:r>
            <a:r>
              <a:rPr lang="zh-TW" altLang="en-US" dirty="0"/>
              <a:t>想要右轉的車輛，都不耐煩地緊逼在阿土伯機車</a:t>
            </a:r>
            <a:r>
              <a:rPr lang="zh-TW" altLang="en-US" dirty="0" smtClean="0"/>
              <a:t>後方，</a:t>
            </a:r>
            <a:r>
              <a:rPr lang="zh-TW" altLang="en-US" dirty="0"/>
              <a:t>有幾次都差點撞到他</a:t>
            </a:r>
            <a:r>
              <a:rPr lang="zh-TW" altLang="en-US" dirty="0" smtClean="0"/>
              <a:t>。</a:t>
            </a:r>
            <a:endParaRPr lang="zh-TW" altLang="en-US" dirty="0"/>
          </a:p>
        </p:txBody>
      </p:sp>
      <p:sp>
        <p:nvSpPr>
          <p:cNvPr id="3" name="標題 2"/>
          <p:cNvSpPr>
            <a:spLocks noGrp="1"/>
          </p:cNvSpPr>
          <p:nvPr>
            <p:ph type="title"/>
          </p:nvPr>
        </p:nvSpPr>
        <p:spPr/>
        <p:txBody>
          <a:bodyPr/>
          <a:lstStyle/>
          <a:p>
            <a:r>
              <a:rPr lang="zh-TW" altLang="en-US" dirty="0" smtClean="0"/>
              <a:t>老人交通安全情境案例</a:t>
            </a:r>
            <a:endParaRPr lang="zh-TW" altLang="en-US" dirty="0"/>
          </a:p>
        </p:txBody>
      </p:sp>
    </p:spTree>
    <p:extLst>
      <p:ext uri="{BB962C8B-B14F-4D97-AF65-F5344CB8AC3E}">
        <p14:creationId xmlns:p14="http://schemas.microsoft.com/office/powerpoint/2010/main" val="2732692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20000"/>
          </a:bodyPr>
          <a:lstStyle/>
          <a:p>
            <a:pPr marL="109728" indent="0">
              <a:buNone/>
            </a:pPr>
            <a:r>
              <a:rPr lang="zh-TW" altLang="en-US" dirty="0"/>
              <a:t>由於農會位於道路左側，按照交通規則，阿土伯必須到路口進行</a:t>
            </a:r>
            <a:r>
              <a:rPr lang="zh-TW" altLang="en-US" dirty="0">
                <a:solidFill>
                  <a:srgbClr val="FF0000"/>
                </a:solidFill>
              </a:rPr>
              <a:t>兩段式左轉</a:t>
            </a:r>
            <a:r>
              <a:rPr lang="zh-TW" altLang="en-US" dirty="0"/>
              <a:t>，才能夠抵達農會正門口。但是阿土伯卻</a:t>
            </a:r>
            <a:r>
              <a:rPr lang="zh-TW" altLang="en-US" dirty="0">
                <a:solidFill>
                  <a:srgbClr val="FF0000"/>
                </a:solidFill>
              </a:rPr>
              <a:t>直接切進內側快車道</a:t>
            </a:r>
            <a:r>
              <a:rPr lang="zh-TW" altLang="en-US" dirty="0"/>
              <a:t>，準備橫跨雙黃實線迴轉。由於當時前方有一台遊覽車擋住了阿土伯的視線，他看不見對向車道正有一台小客車疾駛而來。阿土伯便直接從快車道迴轉。不轉還好，一轉就代誌大條了，對向車道的小客車駕駛高先生，看到在快車道迴轉的阿土伯，嚇了一跳，驚嚇之餘導致小客車撞向停放一旁的汽車，而阿土伯面對突如其來的事故，則失去平衡，也跌至路旁，造成</a:t>
            </a:r>
            <a:r>
              <a:rPr lang="zh-TW" altLang="en-US" dirty="0">
                <a:solidFill>
                  <a:srgbClr val="FF0000"/>
                </a:solidFill>
              </a:rPr>
              <a:t>左腿骨折</a:t>
            </a:r>
            <a:r>
              <a:rPr lang="zh-TW" altLang="en-US" dirty="0"/>
              <a:t>。</a:t>
            </a:r>
          </a:p>
          <a:p>
            <a:pPr marL="109728" indent="0">
              <a:buNone/>
            </a:pPr>
            <a:r>
              <a:rPr lang="zh-TW" altLang="en-US" dirty="0"/>
              <a:t>      前來處理事故的警察，除了發現阿土伯</a:t>
            </a:r>
            <a:r>
              <a:rPr lang="zh-TW" altLang="en-US" dirty="0">
                <a:solidFill>
                  <a:srgbClr val="FF0000"/>
                </a:solidFill>
              </a:rPr>
              <a:t>未戴安全帽，還在道路中間直接迴轉</a:t>
            </a:r>
            <a:r>
              <a:rPr lang="zh-TW" altLang="en-US" dirty="0"/>
              <a:t>，甚至持著</a:t>
            </a:r>
            <a:r>
              <a:rPr lang="zh-TW" altLang="en-US" dirty="0">
                <a:solidFill>
                  <a:srgbClr val="FF0000"/>
                </a:solidFill>
              </a:rPr>
              <a:t>過期的駕照騎乘機車。阿土伯除了自己骨折受傷</a:t>
            </a:r>
            <a:r>
              <a:rPr lang="zh-TW" altLang="en-US" dirty="0"/>
              <a:t>外，還得</a:t>
            </a:r>
            <a:r>
              <a:rPr lang="zh-TW" altLang="en-US" dirty="0">
                <a:solidFill>
                  <a:srgbClr val="FF0000"/>
                </a:solidFill>
              </a:rPr>
              <a:t>負起他人的賠償及繳交交通違規罰鍰</a:t>
            </a:r>
            <a:r>
              <a:rPr lang="zh-TW" altLang="en-US" dirty="0"/>
              <a:t>，真是得不償失</a:t>
            </a:r>
            <a:r>
              <a:rPr lang="en-US" altLang="zh-TW" dirty="0"/>
              <a:t>!</a:t>
            </a:r>
          </a:p>
          <a:p>
            <a:pPr marL="109728" indent="0">
              <a:buNone/>
            </a:pPr>
            <a:endParaRPr lang="zh-TW" altLang="en-US" dirty="0"/>
          </a:p>
        </p:txBody>
      </p:sp>
      <p:sp>
        <p:nvSpPr>
          <p:cNvPr id="3" name="標題 2"/>
          <p:cNvSpPr>
            <a:spLocks noGrp="1"/>
          </p:cNvSpPr>
          <p:nvPr>
            <p:ph type="title"/>
          </p:nvPr>
        </p:nvSpPr>
        <p:spPr/>
        <p:txBody>
          <a:bodyPr/>
          <a:lstStyle/>
          <a:p>
            <a:r>
              <a:rPr lang="zh-TW" altLang="en-US" dirty="0"/>
              <a:t>老人交通安全情境案例</a:t>
            </a:r>
          </a:p>
        </p:txBody>
      </p:sp>
    </p:spTree>
    <p:extLst>
      <p:ext uri="{BB962C8B-B14F-4D97-AF65-F5344CB8AC3E}">
        <p14:creationId xmlns:p14="http://schemas.microsoft.com/office/powerpoint/2010/main" val="1102311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zh-TW" dirty="0"/>
              <a:t>一、請切實遵守</a:t>
            </a:r>
            <a:r>
              <a:rPr lang="zh-TW" altLang="zh-TW" dirty="0">
                <a:solidFill>
                  <a:srgbClr val="FF0000"/>
                </a:solidFill>
              </a:rPr>
              <a:t>交通安全教育四大守則</a:t>
            </a:r>
            <a:r>
              <a:rPr lang="zh-TW" altLang="zh-TW" dirty="0"/>
              <a:t>：</a:t>
            </a:r>
            <a:r>
              <a:rPr lang="en-US" altLang="zh-TW" dirty="0"/>
              <a:t> </a:t>
            </a:r>
            <a:br>
              <a:rPr lang="en-US" altLang="zh-TW" dirty="0"/>
            </a:br>
            <a:r>
              <a:rPr lang="en-US" altLang="zh-TW" dirty="0"/>
              <a:t>(</a:t>
            </a:r>
            <a:r>
              <a:rPr lang="zh-TW" altLang="zh-TW" dirty="0"/>
              <a:t>一</a:t>
            </a:r>
            <a:r>
              <a:rPr lang="en-US" altLang="zh-TW" dirty="0"/>
              <a:t>)</a:t>
            </a:r>
            <a:r>
              <a:rPr lang="zh-TW" altLang="zh-TW" dirty="0"/>
              <a:t>你</a:t>
            </a:r>
            <a:r>
              <a:rPr lang="zh-TW" altLang="zh-TW" dirty="0">
                <a:solidFill>
                  <a:srgbClr val="FF0000"/>
                </a:solidFill>
              </a:rPr>
              <a:t>看得見</a:t>
            </a:r>
            <a:r>
              <a:rPr lang="zh-TW" altLang="zh-TW" dirty="0"/>
              <a:t>我，我看得見你。</a:t>
            </a:r>
            <a:r>
              <a:rPr lang="en-US" altLang="zh-TW" dirty="0"/>
              <a:t> </a:t>
            </a:r>
            <a:br>
              <a:rPr lang="en-US" altLang="zh-TW" dirty="0"/>
            </a:br>
            <a:r>
              <a:rPr lang="en-US" altLang="zh-TW" dirty="0"/>
              <a:t>(</a:t>
            </a:r>
            <a:r>
              <a:rPr lang="zh-TW" altLang="zh-TW" dirty="0"/>
              <a:t>二</a:t>
            </a:r>
            <a:r>
              <a:rPr lang="en-US" altLang="zh-TW" dirty="0"/>
              <a:t>)</a:t>
            </a:r>
            <a:r>
              <a:rPr lang="zh-TW" altLang="zh-TW" dirty="0">
                <a:solidFill>
                  <a:srgbClr val="FF0000"/>
                </a:solidFill>
              </a:rPr>
              <a:t>安全空間</a:t>
            </a:r>
            <a:r>
              <a:rPr lang="zh-TW" altLang="zh-TW" dirty="0"/>
              <a:t>，</a:t>
            </a:r>
            <a:r>
              <a:rPr lang="zh-TW" altLang="zh-TW" dirty="0">
                <a:solidFill>
                  <a:srgbClr val="FF0000"/>
                </a:solidFill>
              </a:rPr>
              <a:t>不做沒有把握的動作</a:t>
            </a:r>
            <a:r>
              <a:rPr lang="zh-TW" altLang="zh-TW" dirty="0"/>
              <a:t>，只要猶豫就不要去做。</a:t>
            </a:r>
            <a:r>
              <a:rPr lang="en-US" altLang="zh-TW" dirty="0"/>
              <a:t> </a:t>
            </a:r>
            <a:br>
              <a:rPr lang="en-US" altLang="zh-TW" dirty="0"/>
            </a:br>
            <a:r>
              <a:rPr lang="en-US" altLang="zh-TW" dirty="0"/>
              <a:t>(</a:t>
            </a:r>
            <a:r>
              <a:rPr lang="zh-TW" altLang="zh-TW" dirty="0"/>
              <a:t>三</a:t>
            </a:r>
            <a:r>
              <a:rPr lang="en-US" altLang="zh-TW" dirty="0"/>
              <a:t>)</a:t>
            </a:r>
            <a:r>
              <a:rPr lang="zh-TW" altLang="zh-TW" dirty="0">
                <a:solidFill>
                  <a:srgbClr val="FF0000"/>
                </a:solidFill>
              </a:rPr>
              <a:t>利他的用路觀</a:t>
            </a:r>
            <a:r>
              <a:rPr lang="zh-TW" altLang="zh-TW" dirty="0"/>
              <a:t>，不影響別人的安全。</a:t>
            </a:r>
            <a:r>
              <a:rPr lang="en-US" altLang="zh-TW" dirty="0"/>
              <a:t> </a:t>
            </a:r>
            <a:br>
              <a:rPr lang="en-US" altLang="zh-TW" dirty="0"/>
            </a:br>
            <a:r>
              <a:rPr lang="en-US" altLang="zh-TW" dirty="0"/>
              <a:t>(</a:t>
            </a:r>
            <a:r>
              <a:rPr lang="zh-TW" altLang="zh-TW" dirty="0"/>
              <a:t>四</a:t>
            </a:r>
            <a:r>
              <a:rPr lang="en-US" altLang="zh-TW" dirty="0"/>
              <a:t>)</a:t>
            </a:r>
            <a:r>
              <a:rPr lang="zh-TW" altLang="zh-TW" dirty="0">
                <a:solidFill>
                  <a:srgbClr val="FF0000"/>
                </a:solidFill>
              </a:rPr>
              <a:t>防衛兼備</a:t>
            </a:r>
            <a:r>
              <a:rPr lang="zh-TW" altLang="zh-TW" dirty="0"/>
              <a:t>，防止事故發生，不要讓自己成為事故的受害者。</a:t>
            </a:r>
            <a:r>
              <a:rPr lang="en-US" altLang="zh-TW" dirty="0"/>
              <a:t> </a:t>
            </a:r>
            <a:endParaRPr lang="zh-TW" altLang="en-US" dirty="0"/>
          </a:p>
        </p:txBody>
      </p:sp>
      <p:sp>
        <p:nvSpPr>
          <p:cNvPr id="3" name="標題 2"/>
          <p:cNvSpPr>
            <a:spLocks noGrp="1"/>
          </p:cNvSpPr>
          <p:nvPr>
            <p:ph type="title"/>
          </p:nvPr>
        </p:nvSpPr>
        <p:spPr/>
        <p:txBody>
          <a:bodyPr/>
          <a:lstStyle/>
          <a:p>
            <a:r>
              <a:rPr lang="zh-TW" altLang="en-US" dirty="0"/>
              <a:t>交通安全</a:t>
            </a:r>
          </a:p>
        </p:txBody>
      </p:sp>
    </p:spTree>
    <p:extLst>
      <p:ext uri="{BB962C8B-B14F-4D97-AF65-F5344CB8AC3E}">
        <p14:creationId xmlns:p14="http://schemas.microsoft.com/office/powerpoint/2010/main" val="1174375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10000"/>
          </a:bodyPr>
          <a:lstStyle/>
          <a:p>
            <a:pPr marL="109728" indent="0">
              <a:buNone/>
            </a:pPr>
            <a:r>
              <a:rPr lang="zh-TW" altLang="zh-TW" dirty="0"/>
              <a:t>二、</a:t>
            </a:r>
            <a:r>
              <a:rPr lang="zh-TW" altLang="zh-TW" dirty="0">
                <a:solidFill>
                  <a:srgbClr val="FF0000"/>
                </a:solidFill>
              </a:rPr>
              <a:t>行人通行安全</a:t>
            </a:r>
            <a:r>
              <a:rPr lang="zh-TW" altLang="zh-TW" dirty="0"/>
              <a:t>：穿越道路時請</a:t>
            </a:r>
            <a:r>
              <a:rPr lang="zh-TW" altLang="zh-TW" dirty="0">
                <a:solidFill>
                  <a:srgbClr val="FF0000"/>
                </a:solidFill>
              </a:rPr>
              <a:t>遵守交通號誌指示或警察之指揮</a:t>
            </a:r>
            <a:r>
              <a:rPr lang="zh-TW" altLang="zh-TW" dirty="0"/>
              <a:t>，穿越道路時：</a:t>
            </a:r>
            <a:r>
              <a:rPr lang="en-US" altLang="zh-TW" dirty="0"/>
              <a:t>100</a:t>
            </a:r>
            <a:r>
              <a:rPr lang="zh-TW" altLang="zh-TW" dirty="0"/>
              <a:t>公尺內有人行穿越道時不得穿越，</a:t>
            </a:r>
            <a:r>
              <a:rPr lang="zh-TW" altLang="zh-TW" dirty="0">
                <a:solidFill>
                  <a:srgbClr val="FF0000"/>
                </a:solidFill>
              </a:rPr>
              <a:t>不任意穿越車道、闖紅燈</a:t>
            </a:r>
            <a:r>
              <a:rPr lang="zh-TW" altLang="zh-TW" dirty="0"/>
              <a:t>，不任意</a:t>
            </a:r>
            <a:r>
              <a:rPr lang="zh-TW" altLang="zh-TW" dirty="0">
                <a:solidFill>
                  <a:srgbClr val="FF0000"/>
                </a:solidFill>
              </a:rPr>
              <a:t>跨越護欄及安全島</a:t>
            </a:r>
            <a:r>
              <a:rPr lang="zh-TW" altLang="zh-TW" dirty="0"/>
              <a:t>，</a:t>
            </a:r>
            <a:r>
              <a:rPr lang="zh-TW" altLang="zh-TW" dirty="0">
                <a:solidFill>
                  <a:srgbClr val="FF0000"/>
                </a:solidFill>
              </a:rPr>
              <a:t>不侵犯車輛通行的路權</a:t>
            </a:r>
            <a:r>
              <a:rPr lang="zh-TW" altLang="zh-TW" dirty="0"/>
              <a:t>，面對來車</a:t>
            </a:r>
            <a:r>
              <a:rPr lang="zh-TW" altLang="zh-TW" dirty="0">
                <a:solidFill>
                  <a:srgbClr val="FF0000"/>
                </a:solidFill>
              </a:rPr>
              <a:t>靠邊走</a:t>
            </a:r>
            <a:r>
              <a:rPr lang="zh-TW" altLang="zh-TW" dirty="0"/>
              <a:t>，穿著</a:t>
            </a:r>
            <a:r>
              <a:rPr lang="zh-TW" altLang="zh-TW" dirty="0">
                <a:solidFill>
                  <a:srgbClr val="FF0000"/>
                </a:solidFill>
              </a:rPr>
              <a:t>亮色及有反光</a:t>
            </a:r>
            <a:r>
              <a:rPr lang="zh-TW" altLang="zh-TW" dirty="0"/>
              <a:t>的衣服，有人行道走人行道，無人行道時請靠路邊行走；穿越道路要配合路口行人</a:t>
            </a:r>
            <a:r>
              <a:rPr lang="zh-TW" altLang="zh-TW" dirty="0">
                <a:solidFill>
                  <a:srgbClr val="FF0000"/>
                </a:solidFill>
              </a:rPr>
              <a:t>指示燈</a:t>
            </a:r>
            <a:r>
              <a:rPr lang="en-US" altLang="zh-TW" dirty="0">
                <a:solidFill>
                  <a:srgbClr val="FF0000"/>
                </a:solidFill>
              </a:rPr>
              <a:t>(</a:t>
            </a:r>
            <a:r>
              <a:rPr lang="zh-TW" altLang="zh-TW" dirty="0">
                <a:solidFill>
                  <a:srgbClr val="FF0000"/>
                </a:solidFill>
              </a:rPr>
              <a:t>小綠人</a:t>
            </a:r>
            <a:r>
              <a:rPr lang="en-US" altLang="zh-TW" dirty="0">
                <a:solidFill>
                  <a:srgbClr val="FF0000"/>
                </a:solidFill>
              </a:rPr>
              <a:t>)</a:t>
            </a:r>
            <a:r>
              <a:rPr lang="zh-TW" altLang="zh-TW" dirty="0">
                <a:solidFill>
                  <a:srgbClr val="FF0000"/>
                </a:solidFill>
              </a:rPr>
              <a:t>燈號穿越</a:t>
            </a:r>
            <a:r>
              <a:rPr lang="zh-TW" altLang="zh-TW" dirty="0"/>
              <a:t>，穿越前須於路口</a:t>
            </a:r>
            <a:r>
              <a:rPr lang="zh-TW" altLang="zh-TW" dirty="0">
                <a:solidFill>
                  <a:srgbClr val="FF0000"/>
                </a:solidFill>
              </a:rPr>
              <a:t>後退三大步</a:t>
            </a:r>
            <a:r>
              <a:rPr lang="zh-TW" altLang="zh-TW" dirty="0"/>
              <a:t>，</a:t>
            </a:r>
            <a:r>
              <a:rPr lang="zh-TW" altLang="zh-TW" dirty="0">
                <a:solidFill>
                  <a:srgbClr val="FF0000"/>
                </a:solidFill>
              </a:rPr>
              <a:t>先左看、再右看、再一次左看</a:t>
            </a:r>
            <a:r>
              <a:rPr lang="zh-TW" altLang="zh-TW" dirty="0"/>
              <a:t>，請左右察看留意來車，在安全路口通過道路、預留充足的時間，</a:t>
            </a:r>
            <a:r>
              <a:rPr lang="zh-TW" altLang="zh-TW" dirty="0">
                <a:solidFill>
                  <a:srgbClr val="FF0000"/>
                </a:solidFill>
              </a:rPr>
              <a:t>注意左方、右方、對向及後方</a:t>
            </a:r>
            <a:r>
              <a:rPr lang="zh-TW" altLang="zh-TW" dirty="0"/>
              <a:t>來車，也要注意大型車轉彎半徑大並有</a:t>
            </a:r>
            <a:r>
              <a:rPr lang="zh-TW" altLang="zh-TW" dirty="0">
                <a:solidFill>
                  <a:srgbClr val="FF0000"/>
                </a:solidFill>
              </a:rPr>
              <a:t>視野死角與內輪差</a:t>
            </a:r>
            <a:r>
              <a:rPr lang="zh-TW" altLang="zh-TW" dirty="0"/>
              <a:t>，</a:t>
            </a:r>
            <a:r>
              <a:rPr lang="zh-TW" altLang="zh-TW" dirty="0">
                <a:solidFill>
                  <a:srgbClr val="FF0000"/>
                </a:solidFill>
              </a:rPr>
              <a:t>行人穿越道</a:t>
            </a:r>
            <a:r>
              <a:rPr lang="zh-TW" altLang="zh-TW" dirty="0"/>
              <a:t>上不能騎自行車，請</a:t>
            </a:r>
            <a:r>
              <a:rPr lang="zh-TW" altLang="zh-TW" dirty="0">
                <a:solidFill>
                  <a:srgbClr val="FF0000"/>
                </a:solidFill>
              </a:rPr>
              <a:t>下車牽車</a:t>
            </a:r>
            <a:r>
              <a:rPr lang="zh-TW" altLang="zh-TW" dirty="0"/>
              <a:t>，依標誌標線號誌指示行駛、依規定</a:t>
            </a:r>
            <a:r>
              <a:rPr lang="zh-TW" altLang="zh-TW" dirty="0">
                <a:solidFill>
                  <a:srgbClr val="FF0000"/>
                </a:solidFill>
              </a:rPr>
              <a:t>兩段式左</a:t>
            </a:r>
            <a:r>
              <a:rPr lang="en-US" altLang="zh-TW" dirty="0">
                <a:solidFill>
                  <a:srgbClr val="FF0000"/>
                </a:solidFill>
              </a:rPr>
              <a:t>(</a:t>
            </a:r>
            <a:r>
              <a:rPr lang="zh-TW" altLang="zh-TW" dirty="0">
                <a:solidFill>
                  <a:srgbClr val="FF0000"/>
                </a:solidFill>
              </a:rPr>
              <a:t>右</a:t>
            </a:r>
            <a:r>
              <a:rPr lang="en-US" altLang="zh-TW" dirty="0">
                <a:solidFill>
                  <a:srgbClr val="FF0000"/>
                </a:solidFill>
              </a:rPr>
              <a:t>)</a:t>
            </a:r>
            <a:r>
              <a:rPr lang="zh-TW" altLang="zh-TW" dirty="0">
                <a:solidFill>
                  <a:srgbClr val="FF0000"/>
                </a:solidFill>
              </a:rPr>
              <a:t>轉</a:t>
            </a:r>
            <a:r>
              <a:rPr lang="zh-TW" altLang="zh-TW" dirty="0"/>
              <a:t>、行駛時，不得爭先、爭道、並行競駛或以其他危險方式駕駛，遵守行車秩序規範。</a:t>
            </a:r>
            <a:r>
              <a:rPr lang="en-US" altLang="zh-TW" dirty="0"/>
              <a:t> </a:t>
            </a:r>
            <a:br>
              <a:rPr lang="en-US" altLang="zh-TW" dirty="0"/>
            </a:br>
            <a:endParaRPr lang="zh-TW" altLang="en-US" dirty="0"/>
          </a:p>
        </p:txBody>
      </p:sp>
      <p:sp>
        <p:nvSpPr>
          <p:cNvPr id="3" name="標題 2"/>
          <p:cNvSpPr>
            <a:spLocks noGrp="1"/>
          </p:cNvSpPr>
          <p:nvPr>
            <p:ph type="title"/>
          </p:nvPr>
        </p:nvSpPr>
        <p:spPr/>
        <p:txBody>
          <a:bodyPr/>
          <a:lstStyle/>
          <a:p>
            <a:r>
              <a:rPr lang="zh-TW" altLang="en-US" dirty="0" smtClean="0"/>
              <a:t>交通安全</a:t>
            </a:r>
            <a:endParaRPr lang="zh-TW" altLang="en-US" dirty="0"/>
          </a:p>
        </p:txBody>
      </p:sp>
    </p:spTree>
    <p:extLst>
      <p:ext uri="{BB962C8B-B14F-4D97-AF65-F5344CB8AC3E}">
        <p14:creationId xmlns:p14="http://schemas.microsoft.com/office/powerpoint/2010/main" val="1595708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109728" indent="0">
              <a:buNone/>
            </a:pPr>
            <a:r>
              <a:rPr lang="zh-TW" altLang="zh-TW" dirty="0"/>
              <a:t>三、宣導路口「</a:t>
            </a:r>
            <a:r>
              <a:rPr lang="zh-TW" altLang="zh-TW" dirty="0">
                <a:solidFill>
                  <a:srgbClr val="FF0000"/>
                </a:solidFill>
              </a:rPr>
              <a:t>慢看停</a:t>
            </a:r>
            <a:r>
              <a:rPr lang="zh-TW" altLang="zh-TW" dirty="0"/>
              <a:t>」與「</a:t>
            </a:r>
            <a:r>
              <a:rPr lang="zh-TW" altLang="zh-TW" dirty="0">
                <a:solidFill>
                  <a:srgbClr val="FF0000"/>
                </a:solidFill>
              </a:rPr>
              <a:t>酒駕零容忍</a:t>
            </a:r>
            <a:r>
              <a:rPr lang="zh-TW" altLang="zh-TW" dirty="0"/>
              <a:t>」。</a:t>
            </a:r>
          </a:p>
          <a:p>
            <a:pPr marL="109728" indent="0">
              <a:buNone/>
            </a:pPr>
            <a:r>
              <a:rPr lang="en-US" altLang="zh-TW" dirty="0"/>
              <a:t/>
            </a:r>
            <a:br>
              <a:rPr lang="en-US" altLang="zh-TW" dirty="0"/>
            </a:br>
            <a:endParaRPr lang="zh-TW" altLang="en-US" dirty="0"/>
          </a:p>
        </p:txBody>
      </p:sp>
      <p:sp>
        <p:nvSpPr>
          <p:cNvPr id="3" name="標題 2"/>
          <p:cNvSpPr>
            <a:spLocks noGrp="1"/>
          </p:cNvSpPr>
          <p:nvPr>
            <p:ph type="title"/>
          </p:nvPr>
        </p:nvSpPr>
        <p:spPr/>
        <p:txBody>
          <a:bodyPr/>
          <a:lstStyle/>
          <a:p>
            <a:r>
              <a:rPr lang="zh-TW" altLang="en-US" dirty="0" smtClean="0"/>
              <a:t>交通安全</a:t>
            </a:r>
            <a:endParaRPr lang="zh-TW" altLang="en-US" dirty="0"/>
          </a:p>
        </p:txBody>
      </p:sp>
    </p:spTree>
    <p:extLst>
      <p:ext uri="{BB962C8B-B14F-4D97-AF65-F5344CB8AC3E}">
        <p14:creationId xmlns:p14="http://schemas.microsoft.com/office/powerpoint/2010/main" val="3970240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pPr marL="109728" indent="0">
              <a:buNone/>
            </a:pPr>
            <a:r>
              <a:rPr lang="zh-TW" altLang="zh-TW" dirty="0"/>
              <a:t>交通安全各注意事項外，亦請學生轉知家長，交通安全</a:t>
            </a:r>
            <a:r>
              <a:rPr lang="en-US" altLang="zh-TW" dirty="0"/>
              <a:t>3</a:t>
            </a:r>
            <a:r>
              <a:rPr lang="zh-TW" altLang="zh-TW" dirty="0"/>
              <a:t>不</a:t>
            </a:r>
            <a:r>
              <a:rPr lang="en-US" altLang="zh-TW" dirty="0"/>
              <a:t>3</a:t>
            </a:r>
            <a:r>
              <a:rPr lang="zh-TW" altLang="zh-TW" dirty="0"/>
              <a:t>要：</a:t>
            </a:r>
            <a:r>
              <a:rPr lang="en-US" altLang="zh-TW" dirty="0"/>
              <a:t/>
            </a:r>
            <a:br>
              <a:rPr lang="en-US" altLang="zh-TW" dirty="0"/>
            </a:br>
            <a:r>
              <a:rPr lang="en-US" altLang="zh-TW" dirty="0"/>
              <a:t>(</a:t>
            </a:r>
            <a:r>
              <a:rPr lang="zh-TW" altLang="zh-TW" dirty="0"/>
              <a:t>一</a:t>
            </a:r>
            <a:r>
              <a:rPr lang="en-US" altLang="zh-TW" dirty="0"/>
              <a:t>)3</a:t>
            </a:r>
            <a:r>
              <a:rPr lang="zh-TW" altLang="zh-TW" dirty="0"/>
              <a:t>不：</a:t>
            </a:r>
            <a:r>
              <a:rPr lang="en-US" altLang="zh-TW" dirty="0"/>
              <a:t/>
            </a:r>
            <a:br>
              <a:rPr lang="en-US" altLang="zh-TW" dirty="0"/>
            </a:br>
            <a:r>
              <a:rPr lang="en-US" altLang="zh-TW" dirty="0"/>
              <a:t>1.</a:t>
            </a:r>
            <a:r>
              <a:rPr lang="zh-TW" altLang="zh-TW" dirty="0">
                <a:solidFill>
                  <a:srgbClr val="FF0000"/>
                </a:solidFill>
              </a:rPr>
              <a:t>不要</a:t>
            </a:r>
            <a:r>
              <a:rPr lang="zh-TW" altLang="zh-TW" dirty="0"/>
              <a:t>在</a:t>
            </a:r>
            <a:r>
              <a:rPr lang="en-US" altLang="zh-TW" dirty="0">
                <a:solidFill>
                  <a:srgbClr val="FF0000"/>
                </a:solidFill>
              </a:rPr>
              <a:t>4</a:t>
            </a:r>
            <a:r>
              <a:rPr lang="zh-TW" altLang="zh-TW" dirty="0">
                <a:solidFill>
                  <a:srgbClr val="FF0000"/>
                </a:solidFill>
              </a:rPr>
              <a:t>種高風險</a:t>
            </a:r>
            <a:r>
              <a:rPr lang="zh-TW" altLang="zh-TW" dirty="0"/>
              <a:t>情形下駕駛：夜間駕駛或不良天候、交通環境複雜路段或時段、高、快速公路、大型交叉路口。</a:t>
            </a:r>
            <a:r>
              <a:rPr lang="en-US" altLang="zh-TW" dirty="0"/>
              <a:t/>
            </a:r>
            <a:br>
              <a:rPr lang="en-US" altLang="zh-TW" dirty="0"/>
            </a:br>
            <a:r>
              <a:rPr lang="en-US" altLang="zh-TW" dirty="0"/>
              <a:t>2.</a:t>
            </a:r>
            <a:r>
              <a:rPr lang="zh-TW" altLang="zh-TW" dirty="0">
                <a:solidFill>
                  <a:srgbClr val="FF0000"/>
                </a:solidFill>
              </a:rPr>
              <a:t>不要</a:t>
            </a:r>
            <a:r>
              <a:rPr lang="zh-TW" altLang="zh-TW" dirty="0"/>
              <a:t>在平時</a:t>
            </a:r>
            <a:r>
              <a:rPr lang="zh-TW" altLang="zh-TW" dirty="0">
                <a:solidFill>
                  <a:srgbClr val="FF0000"/>
                </a:solidFill>
              </a:rPr>
              <a:t>固定睡覺時段</a:t>
            </a:r>
            <a:r>
              <a:rPr lang="zh-TW" altLang="zh-TW" dirty="0"/>
              <a:t>駕駛。</a:t>
            </a:r>
            <a:r>
              <a:rPr lang="en-US" altLang="zh-TW" dirty="0"/>
              <a:t/>
            </a:r>
            <a:br>
              <a:rPr lang="en-US" altLang="zh-TW" dirty="0"/>
            </a:br>
            <a:r>
              <a:rPr lang="en-US" altLang="zh-TW" dirty="0"/>
              <a:t>3.</a:t>
            </a:r>
            <a:r>
              <a:rPr lang="zh-TW" altLang="zh-TW" dirty="0">
                <a:solidFill>
                  <a:srgbClr val="FF0000"/>
                </a:solidFill>
              </a:rPr>
              <a:t>不要</a:t>
            </a:r>
            <a:r>
              <a:rPr lang="zh-TW" altLang="zh-TW" dirty="0"/>
              <a:t>在</a:t>
            </a:r>
            <a:r>
              <a:rPr lang="zh-TW" altLang="zh-TW" dirty="0">
                <a:solidFill>
                  <a:srgbClr val="FF0000"/>
                </a:solidFill>
              </a:rPr>
              <a:t>喝酒及服用</a:t>
            </a:r>
            <a:r>
              <a:rPr lang="zh-TW" altLang="zh-TW" dirty="0"/>
              <a:t>具影響反應</a:t>
            </a:r>
            <a:r>
              <a:rPr lang="zh-TW" altLang="zh-TW" dirty="0">
                <a:solidFill>
                  <a:srgbClr val="FF0000"/>
                </a:solidFill>
              </a:rPr>
              <a:t>藥物</a:t>
            </a:r>
            <a:r>
              <a:rPr lang="zh-TW" altLang="zh-TW" dirty="0"/>
              <a:t>後駕駛。</a:t>
            </a:r>
            <a:r>
              <a:rPr lang="en-US" altLang="zh-TW" dirty="0"/>
              <a:t/>
            </a:r>
            <a:br>
              <a:rPr lang="en-US" altLang="zh-TW" dirty="0"/>
            </a:br>
            <a:r>
              <a:rPr lang="en-US" altLang="zh-TW" dirty="0"/>
              <a:t>(</a:t>
            </a:r>
            <a:r>
              <a:rPr lang="zh-TW" altLang="zh-TW" dirty="0"/>
              <a:t>二</a:t>
            </a:r>
            <a:r>
              <a:rPr lang="en-US" altLang="zh-TW" dirty="0"/>
              <a:t>)3</a:t>
            </a:r>
            <a:r>
              <a:rPr lang="zh-TW" altLang="zh-TW" dirty="0"/>
              <a:t>要：</a:t>
            </a:r>
            <a:r>
              <a:rPr lang="en-US" altLang="zh-TW" dirty="0"/>
              <a:t/>
            </a:r>
            <a:br>
              <a:rPr lang="en-US" altLang="zh-TW" dirty="0"/>
            </a:br>
            <a:r>
              <a:rPr lang="en-US" altLang="zh-TW" dirty="0"/>
              <a:t>1.</a:t>
            </a:r>
            <a:r>
              <a:rPr lang="zh-TW" altLang="zh-TW" dirty="0"/>
              <a:t>要</a:t>
            </a:r>
            <a:r>
              <a:rPr lang="zh-TW" altLang="zh-TW" b="1" dirty="0"/>
              <a:t>繫</a:t>
            </a:r>
            <a:r>
              <a:rPr lang="zh-TW" altLang="zh-TW" b="1" dirty="0">
                <a:solidFill>
                  <a:srgbClr val="FF0000"/>
                </a:solidFill>
              </a:rPr>
              <a:t>安</a:t>
            </a:r>
            <a:r>
              <a:rPr lang="zh-TW" altLang="zh-TW" dirty="0">
                <a:solidFill>
                  <a:srgbClr val="FF0000"/>
                </a:solidFill>
              </a:rPr>
              <a:t>全帶</a:t>
            </a:r>
            <a:r>
              <a:rPr lang="zh-TW" altLang="zh-TW" dirty="0"/>
              <a:t>或配戴</a:t>
            </a:r>
            <a:r>
              <a:rPr lang="zh-TW" altLang="zh-TW" dirty="0">
                <a:solidFill>
                  <a:srgbClr val="FF0000"/>
                </a:solidFill>
              </a:rPr>
              <a:t>安全帽</a:t>
            </a:r>
            <a:r>
              <a:rPr lang="zh-TW" altLang="zh-TW" dirty="0"/>
              <a:t>。</a:t>
            </a:r>
            <a:r>
              <a:rPr lang="en-US" altLang="zh-TW" dirty="0"/>
              <a:t/>
            </a:r>
            <a:br>
              <a:rPr lang="en-US" altLang="zh-TW" dirty="0"/>
            </a:br>
            <a:r>
              <a:rPr lang="en-US" altLang="zh-TW" dirty="0"/>
              <a:t>2.</a:t>
            </a:r>
            <a:r>
              <a:rPr lang="zh-TW" altLang="zh-TW" dirty="0"/>
              <a:t>騎機慢車要</a:t>
            </a:r>
            <a:r>
              <a:rPr lang="zh-TW" altLang="zh-TW" dirty="0">
                <a:solidFill>
                  <a:srgbClr val="FF0000"/>
                </a:solidFill>
              </a:rPr>
              <a:t>穿著醒目</a:t>
            </a:r>
            <a:r>
              <a:rPr lang="zh-TW" altLang="zh-TW" dirty="0"/>
              <a:t>衣物。</a:t>
            </a:r>
            <a:r>
              <a:rPr lang="en-US" altLang="zh-TW" dirty="0"/>
              <a:t/>
            </a:r>
            <a:br>
              <a:rPr lang="en-US" altLang="zh-TW" dirty="0"/>
            </a:br>
            <a:r>
              <a:rPr lang="en-US" altLang="zh-TW" dirty="0"/>
              <a:t>3.</a:t>
            </a:r>
            <a:r>
              <a:rPr lang="zh-TW" altLang="zh-TW" dirty="0"/>
              <a:t>要</a:t>
            </a:r>
            <a:r>
              <a:rPr lang="zh-TW" altLang="zh-TW" dirty="0">
                <a:solidFill>
                  <a:srgbClr val="FF0000"/>
                </a:solidFill>
              </a:rPr>
              <a:t>遵守交通規則</a:t>
            </a:r>
            <a:r>
              <a:rPr lang="zh-TW" altLang="zh-TW" dirty="0"/>
              <a:t>，</a:t>
            </a:r>
            <a:r>
              <a:rPr lang="zh-TW" altLang="zh-TW" dirty="0">
                <a:solidFill>
                  <a:srgbClr val="FF0000"/>
                </a:solidFill>
              </a:rPr>
              <a:t>不超速</a:t>
            </a:r>
            <a:r>
              <a:rPr lang="zh-TW" altLang="zh-TW" dirty="0" smtClean="0"/>
              <a:t>。</a:t>
            </a:r>
            <a:endParaRPr lang="zh-TW" altLang="zh-TW" dirty="0"/>
          </a:p>
        </p:txBody>
      </p:sp>
      <p:sp>
        <p:nvSpPr>
          <p:cNvPr id="3" name="標題 2"/>
          <p:cNvSpPr>
            <a:spLocks noGrp="1"/>
          </p:cNvSpPr>
          <p:nvPr>
            <p:ph type="title"/>
          </p:nvPr>
        </p:nvSpPr>
        <p:spPr/>
        <p:txBody>
          <a:bodyPr/>
          <a:lstStyle/>
          <a:p>
            <a:r>
              <a:rPr lang="zh-TW" altLang="en-US" dirty="0" smtClean="0"/>
              <a:t>交通安全</a:t>
            </a:r>
            <a:endParaRPr lang="zh-TW" altLang="en-US" dirty="0"/>
          </a:p>
        </p:txBody>
      </p:sp>
    </p:spTree>
    <p:extLst>
      <p:ext uri="{BB962C8B-B14F-4D97-AF65-F5344CB8AC3E}">
        <p14:creationId xmlns:p14="http://schemas.microsoft.com/office/powerpoint/2010/main" val="2134691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9600" dirty="0">
                <a:solidFill>
                  <a:srgbClr val="00B050"/>
                </a:solidFill>
              </a:rPr>
              <a:t>福報</a:t>
            </a:r>
            <a:r>
              <a:rPr lang="zh-TW" altLang="en-US" sz="9600" dirty="0"/>
              <a:t>隨</a:t>
            </a:r>
            <a:r>
              <a:rPr lang="zh-TW" altLang="en-US" sz="9600" dirty="0">
                <a:solidFill>
                  <a:srgbClr val="00B050"/>
                </a:solidFill>
              </a:rPr>
              <a:t>身</a:t>
            </a:r>
            <a:r>
              <a:rPr lang="zh-TW" altLang="en-US" sz="9600" dirty="0" smtClean="0"/>
              <a:t>行</a:t>
            </a:r>
            <a:r>
              <a:rPr lang="zh-TW" altLang="en-US" sz="9600" dirty="0" smtClean="0">
                <a:latin typeface="標楷體"/>
                <a:ea typeface="標楷體"/>
              </a:rPr>
              <a:t>。</a:t>
            </a:r>
            <a:endParaRPr lang="zh-TW" altLang="en-US" sz="9600" dirty="0"/>
          </a:p>
          <a:p>
            <a:r>
              <a:rPr lang="zh-TW" altLang="en-US" sz="9600" dirty="0">
                <a:solidFill>
                  <a:srgbClr val="C00000"/>
                </a:solidFill>
              </a:rPr>
              <a:t>智慧</a:t>
            </a:r>
            <a:r>
              <a:rPr lang="zh-TW" altLang="en-US" sz="9600" dirty="0"/>
              <a:t>隨</a:t>
            </a:r>
            <a:r>
              <a:rPr lang="zh-TW" altLang="en-US" sz="9600" dirty="0">
                <a:solidFill>
                  <a:srgbClr val="C00000"/>
                </a:solidFill>
              </a:rPr>
              <a:t>心</a:t>
            </a:r>
            <a:r>
              <a:rPr lang="zh-TW" altLang="en-US" sz="9600" dirty="0" smtClean="0"/>
              <a:t>行</a:t>
            </a:r>
            <a:r>
              <a:rPr lang="zh-TW" altLang="en-US" sz="9600" dirty="0" smtClean="0">
                <a:latin typeface="標楷體"/>
                <a:ea typeface="標楷體"/>
              </a:rPr>
              <a:t>。</a:t>
            </a:r>
            <a:endParaRPr lang="zh-TW" altLang="en-US" sz="9600" dirty="0"/>
          </a:p>
          <a:p>
            <a:endParaRPr lang="zh-TW" altLang="en-US" dirty="0"/>
          </a:p>
        </p:txBody>
      </p:sp>
      <p:sp>
        <p:nvSpPr>
          <p:cNvPr id="3" name="標題 2"/>
          <p:cNvSpPr>
            <a:spLocks noGrp="1"/>
          </p:cNvSpPr>
          <p:nvPr>
            <p:ph type="title"/>
          </p:nvPr>
        </p:nvSpPr>
        <p:spPr/>
        <p:txBody>
          <a:bodyPr>
            <a:normAutofit fontScale="90000"/>
          </a:bodyPr>
          <a:lstStyle/>
          <a:p>
            <a:r>
              <a:rPr lang="en-US" altLang="zh-TW" dirty="0"/>
              <a:t>109</a:t>
            </a:r>
            <a:r>
              <a:rPr lang="zh-TW" altLang="en-US" dirty="0"/>
              <a:t>學年度</a:t>
            </a:r>
            <a:r>
              <a:rPr lang="zh-TW" altLang="en-US" dirty="0">
                <a:solidFill>
                  <a:srgbClr val="C00000"/>
                </a:solidFill>
              </a:rPr>
              <a:t>小一新生智慧點燈</a:t>
            </a:r>
            <a:r>
              <a:rPr lang="zh-TW" altLang="en-US" dirty="0"/>
              <a:t>迎新儀式</a:t>
            </a:r>
          </a:p>
        </p:txBody>
      </p:sp>
    </p:spTree>
    <p:extLst>
      <p:ext uri="{BB962C8B-B14F-4D97-AF65-F5344CB8AC3E}">
        <p14:creationId xmlns:p14="http://schemas.microsoft.com/office/powerpoint/2010/main" val="1299250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請觀賞相關影片</a:t>
            </a:r>
            <a:r>
              <a:rPr lang="zh-TW" altLang="en-US" dirty="0" smtClean="0">
                <a:latin typeface="新細明體"/>
                <a:ea typeface="新細明體"/>
              </a:rPr>
              <a:t>：</a:t>
            </a:r>
            <a:r>
              <a:rPr lang="en-US" altLang="zh-TW" dirty="0" smtClean="0">
                <a:latin typeface="新細明體"/>
                <a:ea typeface="新細明體"/>
              </a:rPr>
              <a:t>（</a:t>
            </a:r>
            <a:r>
              <a:rPr lang="zh-TW" altLang="en-US" dirty="0" smtClean="0">
                <a:latin typeface="新細明體"/>
                <a:ea typeface="新細明體"/>
              </a:rPr>
              <a:t>迎新</a:t>
            </a:r>
            <a:r>
              <a:rPr lang="en-US" altLang="zh-TW" dirty="0" smtClean="0">
                <a:latin typeface="新細明體"/>
                <a:ea typeface="新細明體"/>
              </a:rPr>
              <a:t>10</a:t>
            </a:r>
            <a:r>
              <a:rPr lang="zh-TW" altLang="en-US" dirty="0" smtClean="0">
                <a:latin typeface="新細明體"/>
                <a:ea typeface="新細明體"/>
              </a:rPr>
              <a:t>分</a:t>
            </a:r>
            <a:r>
              <a:rPr lang="en-US" altLang="zh-TW" dirty="0" smtClean="0">
                <a:latin typeface="新細明體"/>
                <a:ea typeface="新細明體"/>
              </a:rPr>
              <a:t>+</a:t>
            </a:r>
            <a:r>
              <a:rPr lang="zh-TW" altLang="en-US" dirty="0" smtClean="0">
                <a:latin typeface="新細明體"/>
                <a:ea typeface="新細明體"/>
              </a:rPr>
              <a:t>簡報</a:t>
            </a:r>
            <a:r>
              <a:rPr lang="zh-TW" altLang="en-US" dirty="0">
                <a:latin typeface="新細明體"/>
                <a:ea typeface="新細明體"/>
              </a:rPr>
              <a:t>共</a:t>
            </a:r>
            <a:r>
              <a:rPr lang="zh-TW" altLang="en-US" dirty="0" smtClean="0">
                <a:latin typeface="新細明體"/>
                <a:ea typeface="新細明體"/>
              </a:rPr>
              <a:t>約</a:t>
            </a:r>
            <a:r>
              <a:rPr lang="en-US" altLang="zh-TW" dirty="0" smtClean="0">
                <a:latin typeface="新細明體"/>
                <a:ea typeface="新細明體"/>
              </a:rPr>
              <a:t>15</a:t>
            </a:r>
            <a:r>
              <a:rPr lang="zh-TW" altLang="en-US" dirty="0" smtClean="0">
                <a:latin typeface="新細明體"/>
                <a:ea typeface="新細明體"/>
              </a:rPr>
              <a:t>分</a:t>
            </a:r>
            <a:r>
              <a:rPr lang="en-US" altLang="zh-TW" dirty="0" smtClean="0">
                <a:latin typeface="新細明體"/>
                <a:ea typeface="新細明體"/>
              </a:rPr>
              <a:t>+</a:t>
            </a:r>
            <a:r>
              <a:rPr lang="zh-TW" altLang="en-US" dirty="0" smtClean="0">
                <a:latin typeface="新細明體"/>
                <a:ea typeface="新細明體"/>
              </a:rPr>
              <a:t>宣誓及影片</a:t>
            </a:r>
            <a:r>
              <a:rPr lang="en-US" altLang="zh-TW" dirty="0" smtClean="0">
                <a:latin typeface="新細明體"/>
                <a:ea typeface="新細明體"/>
              </a:rPr>
              <a:t>15</a:t>
            </a:r>
            <a:r>
              <a:rPr lang="zh-TW" altLang="en-US" dirty="0" smtClean="0">
                <a:latin typeface="新細明體"/>
                <a:ea typeface="新細明體"/>
              </a:rPr>
              <a:t>分）。</a:t>
            </a:r>
            <a:endParaRPr lang="en-US" altLang="zh-TW" dirty="0" smtClean="0">
              <a:latin typeface="新細明體"/>
              <a:ea typeface="新細明體"/>
            </a:endParaRPr>
          </a:p>
          <a:p>
            <a:r>
              <a:rPr lang="en-US" altLang="zh-TW" dirty="0" smtClean="0">
                <a:latin typeface="新細明體"/>
                <a:ea typeface="新細明體"/>
              </a:rPr>
              <a:t>1.</a:t>
            </a:r>
            <a:r>
              <a:rPr lang="zh-TW" altLang="en-US" dirty="0" smtClean="0">
                <a:latin typeface="新細明體"/>
                <a:ea typeface="新細明體"/>
              </a:rPr>
              <a:t>國小學童</a:t>
            </a:r>
            <a:r>
              <a:rPr lang="zh-TW" altLang="en-US" dirty="0" smtClean="0">
                <a:solidFill>
                  <a:srgbClr val="FF0000"/>
                </a:solidFill>
                <a:latin typeface="新細明體"/>
                <a:ea typeface="新細明體"/>
              </a:rPr>
              <a:t>禮讓小旗</a:t>
            </a:r>
            <a:r>
              <a:rPr lang="zh-TW" altLang="en-US" dirty="0" smtClean="0">
                <a:latin typeface="新細明體"/>
                <a:ea typeface="新細明體"/>
              </a:rPr>
              <a:t>推廣</a:t>
            </a:r>
            <a:r>
              <a:rPr lang="en-US" altLang="zh-TW" dirty="0" smtClean="0">
                <a:latin typeface="新細明體"/>
                <a:ea typeface="新細明體"/>
              </a:rPr>
              <a:t>5</a:t>
            </a:r>
            <a:r>
              <a:rPr lang="zh-TW" altLang="en-US" dirty="0" smtClean="0">
                <a:latin typeface="新細明體"/>
                <a:ea typeface="新細明體"/>
              </a:rPr>
              <a:t>分、</a:t>
            </a:r>
            <a:r>
              <a:rPr lang="zh-TW" altLang="en-US" dirty="0" smtClean="0">
                <a:solidFill>
                  <a:srgbClr val="FF0000"/>
                </a:solidFill>
                <a:latin typeface="新細明體"/>
                <a:ea typeface="新細明體"/>
              </a:rPr>
              <a:t>自行車教學</a:t>
            </a:r>
            <a:r>
              <a:rPr lang="zh-TW" altLang="en-US" dirty="0" smtClean="0">
                <a:latin typeface="新細明體"/>
                <a:ea typeface="新細明體"/>
              </a:rPr>
              <a:t>看</a:t>
            </a:r>
            <a:r>
              <a:rPr lang="en-US" altLang="zh-TW" dirty="0" smtClean="0">
                <a:latin typeface="新細明體"/>
                <a:ea typeface="新細明體"/>
              </a:rPr>
              <a:t>5</a:t>
            </a:r>
            <a:r>
              <a:rPr lang="zh-TW" altLang="en-US" dirty="0" smtClean="0">
                <a:latin typeface="新細明體"/>
                <a:ea typeface="新細明體"/>
              </a:rPr>
              <a:t>分</a:t>
            </a:r>
            <a:endParaRPr lang="en-US" altLang="zh-TW" dirty="0" smtClean="0">
              <a:latin typeface="新細明體"/>
              <a:ea typeface="新細明體"/>
            </a:endParaRPr>
          </a:p>
          <a:p>
            <a:r>
              <a:rPr lang="en-US" altLang="zh-TW" dirty="0" smtClean="0">
                <a:latin typeface="新細明體"/>
                <a:ea typeface="新細明體"/>
              </a:rPr>
              <a:t>2.</a:t>
            </a:r>
            <a:r>
              <a:rPr lang="zh-TW" altLang="en-US" dirty="0" smtClean="0">
                <a:latin typeface="新細明體"/>
                <a:ea typeface="新細明體"/>
              </a:rPr>
              <a:t>性別平等教育資訊網</a:t>
            </a:r>
            <a:r>
              <a:rPr lang="en-US" altLang="zh-TW" dirty="0" smtClean="0">
                <a:latin typeface="新細明體"/>
                <a:ea typeface="新細明體"/>
              </a:rPr>
              <a:t>—</a:t>
            </a:r>
            <a:r>
              <a:rPr lang="zh-TW" altLang="en-US" dirty="0" smtClean="0">
                <a:latin typeface="新細明體"/>
                <a:ea typeface="新細明體"/>
              </a:rPr>
              <a:t>防制性剝削</a:t>
            </a:r>
            <a:r>
              <a:rPr lang="en-US" altLang="zh-TW" dirty="0" smtClean="0">
                <a:latin typeface="新細明體"/>
                <a:ea typeface="新細明體"/>
              </a:rPr>
              <a:t>3</a:t>
            </a:r>
            <a:r>
              <a:rPr lang="zh-TW" altLang="en-US" dirty="0" smtClean="0">
                <a:latin typeface="新細明體"/>
                <a:ea typeface="新細明體"/>
              </a:rPr>
              <a:t>分 </a:t>
            </a:r>
            <a:endParaRPr lang="en-US" altLang="zh-TW" dirty="0" smtClean="0">
              <a:latin typeface="新細明體"/>
              <a:ea typeface="新細明體"/>
            </a:endParaRPr>
          </a:p>
          <a:p>
            <a:r>
              <a:rPr lang="en-US" altLang="zh-TW" dirty="0" smtClean="0">
                <a:latin typeface="新細明體"/>
                <a:ea typeface="新細明體"/>
              </a:rPr>
              <a:t>3.</a:t>
            </a:r>
            <a:r>
              <a:rPr lang="zh-TW" altLang="en-US" dirty="0" smtClean="0">
                <a:latin typeface="新細明體"/>
                <a:ea typeface="新細明體"/>
              </a:rPr>
              <a:t> 班級小霸王</a:t>
            </a:r>
            <a:r>
              <a:rPr lang="en-US" altLang="zh-TW" dirty="0" smtClean="0">
                <a:latin typeface="新細明體"/>
                <a:ea typeface="新細明體"/>
              </a:rPr>
              <a:t>2</a:t>
            </a:r>
            <a:r>
              <a:rPr lang="zh-TW" altLang="en-US" dirty="0" smtClean="0">
                <a:latin typeface="新細明體"/>
                <a:ea typeface="新細明體"/>
              </a:rPr>
              <a:t>分</a:t>
            </a:r>
            <a:endParaRPr lang="en-US" altLang="zh-TW" dirty="0" smtClean="0">
              <a:latin typeface="新細明體"/>
              <a:ea typeface="新細明體"/>
            </a:endParaRPr>
          </a:p>
          <a:p>
            <a:r>
              <a:rPr lang="en-US" altLang="zh-TW" dirty="0" smtClean="0">
                <a:latin typeface="新細明體"/>
                <a:ea typeface="新細明體"/>
              </a:rPr>
              <a:t>4.</a:t>
            </a:r>
            <a:r>
              <a:rPr lang="zh-TW" altLang="en-US" dirty="0" smtClean="0">
                <a:latin typeface="新細明體"/>
                <a:ea typeface="新細明體"/>
              </a:rPr>
              <a:t>反霸凌</a:t>
            </a:r>
            <a:r>
              <a:rPr lang="en-US" altLang="zh-TW" dirty="0" smtClean="0">
                <a:latin typeface="新細明體"/>
                <a:ea typeface="新細明體"/>
              </a:rPr>
              <a:t>-</a:t>
            </a:r>
            <a:r>
              <a:rPr lang="zh-TW" altLang="en-US" dirty="0" smtClean="0">
                <a:latin typeface="新細明體"/>
                <a:ea typeface="新細明體"/>
              </a:rPr>
              <a:t>繪本導讀及情緒</a:t>
            </a:r>
            <a:r>
              <a:rPr lang="zh-TW" altLang="en-US" dirty="0" smtClean="0">
                <a:latin typeface="標楷體"/>
                <a:ea typeface="標楷體"/>
              </a:rPr>
              <a:t>、</a:t>
            </a:r>
            <a:r>
              <a:rPr lang="zh-TW" altLang="en-US" dirty="0" smtClean="0">
                <a:latin typeface="新細明體"/>
                <a:ea typeface="新細明體"/>
              </a:rPr>
              <a:t>性格卡練習</a:t>
            </a:r>
            <a:r>
              <a:rPr lang="zh-TW" altLang="en-US" dirty="0" smtClean="0">
                <a:solidFill>
                  <a:srgbClr val="FF0000"/>
                </a:solidFill>
                <a:latin typeface="新細明體"/>
                <a:ea typeface="新細明體"/>
              </a:rPr>
              <a:t>圈選遊戲</a:t>
            </a:r>
            <a:r>
              <a:rPr lang="zh-TW" altLang="en-US" dirty="0">
                <a:latin typeface="標楷體"/>
                <a:ea typeface="標楷體"/>
              </a:rPr>
              <a:t>。</a:t>
            </a:r>
            <a:endParaRPr lang="en-US" altLang="zh-TW" dirty="0" smtClean="0">
              <a:solidFill>
                <a:srgbClr val="FF0000"/>
              </a:solidFill>
              <a:latin typeface="新細明體"/>
              <a:ea typeface="新細明體"/>
            </a:endParaRPr>
          </a:p>
        </p:txBody>
      </p:sp>
      <p:sp>
        <p:nvSpPr>
          <p:cNvPr id="3" name="標題 2"/>
          <p:cNvSpPr>
            <a:spLocks noGrp="1"/>
          </p:cNvSpPr>
          <p:nvPr>
            <p:ph type="title"/>
          </p:nvPr>
        </p:nvSpPr>
        <p:spPr/>
        <p:txBody>
          <a:bodyPr/>
          <a:lstStyle/>
          <a:p>
            <a:r>
              <a:rPr lang="zh-TW" altLang="en-US" dirty="0" smtClean="0"/>
              <a:t>接下來</a:t>
            </a:r>
            <a:endParaRPr lang="zh-TW" altLang="en-US" dirty="0"/>
          </a:p>
        </p:txBody>
      </p:sp>
    </p:spTree>
    <p:extLst>
      <p:ext uri="{BB962C8B-B14F-4D97-AF65-F5344CB8AC3E}">
        <p14:creationId xmlns:p14="http://schemas.microsoft.com/office/powerpoint/2010/main" val="3283990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ln>
            <a:solidFill>
              <a:schemeClr val="accent1"/>
            </a:solidFill>
          </a:ln>
        </p:spPr>
        <p:txBody>
          <a:bodyPr>
            <a:normAutofit/>
          </a:bodyPr>
          <a:lstStyle/>
          <a:p>
            <a:r>
              <a:rPr lang="zh-TW" altLang="en-US" sz="8000" dirty="0" smtClean="0">
                <a:solidFill>
                  <a:srgbClr val="C00000"/>
                </a:solidFill>
                <a:latin typeface="標楷體" pitchFamily="65" charset="-120"/>
                <a:ea typeface="標楷體" pitchFamily="65" charset="-120"/>
              </a:rPr>
              <a:t>知識</a:t>
            </a:r>
            <a:r>
              <a:rPr lang="zh-TW" altLang="en-US" sz="8000" dirty="0" smtClean="0">
                <a:latin typeface="標楷體" pitchFamily="65" charset="-120"/>
                <a:ea typeface="標楷體" pitchFamily="65" charset="-120"/>
              </a:rPr>
              <a:t>就是</a:t>
            </a:r>
            <a:r>
              <a:rPr lang="zh-TW" altLang="en-US" sz="8000" dirty="0" smtClean="0">
                <a:solidFill>
                  <a:srgbClr val="C00000"/>
                </a:solidFill>
                <a:latin typeface="標楷體" pitchFamily="65" charset="-120"/>
                <a:ea typeface="標楷體" pitchFamily="65" charset="-120"/>
              </a:rPr>
              <a:t>力量</a:t>
            </a:r>
            <a:r>
              <a:rPr lang="zh-TW" altLang="en-US" sz="8000" dirty="0" smtClean="0">
                <a:latin typeface="標楷體" pitchFamily="65" charset="-120"/>
                <a:ea typeface="標楷體" pitchFamily="65" charset="-120"/>
              </a:rPr>
              <a:t>。</a:t>
            </a:r>
            <a:endParaRPr lang="en-US" altLang="zh-TW" sz="8000" dirty="0" smtClean="0">
              <a:latin typeface="標楷體" pitchFamily="65" charset="-120"/>
              <a:ea typeface="標楷體" pitchFamily="65" charset="-120"/>
            </a:endParaRPr>
          </a:p>
          <a:p>
            <a:r>
              <a:rPr lang="zh-TW" altLang="en-US" sz="8000" dirty="0">
                <a:solidFill>
                  <a:srgbClr val="00B050"/>
                </a:solidFill>
                <a:latin typeface="標楷體" pitchFamily="65" charset="-120"/>
                <a:ea typeface="標楷體" pitchFamily="65" charset="-120"/>
              </a:rPr>
              <a:t>書</a:t>
            </a:r>
            <a:r>
              <a:rPr lang="zh-TW" altLang="en-US" sz="8000" dirty="0">
                <a:latin typeface="標楷體" pitchFamily="65" charset="-120"/>
                <a:ea typeface="標楷體" pitchFamily="65" charset="-120"/>
              </a:rPr>
              <a:t>中自有</a:t>
            </a:r>
            <a:r>
              <a:rPr lang="zh-TW" altLang="en-US" sz="8000" dirty="0">
                <a:solidFill>
                  <a:srgbClr val="FFC000"/>
                </a:solidFill>
                <a:latin typeface="標楷體" pitchFamily="65" charset="-120"/>
                <a:ea typeface="標楷體" pitchFamily="65" charset="-120"/>
              </a:rPr>
              <a:t>黃</a:t>
            </a:r>
            <a:r>
              <a:rPr lang="zh-TW" altLang="en-US" sz="8000" dirty="0" smtClean="0">
                <a:solidFill>
                  <a:srgbClr val="FFC000"/>
                </a:solidFill>
                <a:latin typeface="標楷體" pitchFamily="65" charset="-120"/>
                <a:ea typeface="標楷體" pitchFamily="65" charset="-120"/>
              </a:rPr>
              <a:t>金屋</a:t>
            </a:r>
            <a:r>
              <a:rPr lang="zh-TW" altLang="en-US" sz="8000" dirty="0" smtClean="0">
                <a:latin typeface="標楷體"/>
                <a:ea typeface="標楷體"/>
              </a:rPr>
              <a:t>。</a:t>
            </a:r>
            <a:endParaRPr lang="en-US" altLang="zh-TW" sz="8000" dirty="0" smtClean="0">
              <a:latin typeface="標楷體" pitchFamily="65" charset="-120"/>
              <a:ea typeface="標楷體" pitchFamily="65" charset="-120"/>
            </a:endParaRPr>
          </a:p>
          <a:p>
            <a:r>
              <a:rPr lang="zh-TW" altLang="en-US" sz="8000" dirty="0" smtClean="0">
                <a:solidFill>
                  <a:srgbClr val="0070C0"/>
                </a:solidFill>
                <a:latin typeface="標楷體" pitchFamily="65" charset="-120"/>
                <a:ea typeface="標楷體" pitchFamily="65" charset="-120"/>
              </a:rPr>
              <a:t>閱讀</a:t>
            </a:r>
            <a:r>
              <a:rPr lang="zh-TW" altLang="en-US" sz="8000" dirty="0" smtClean="0">
                <a:latin typeface="標楷體" pitchFamily="65" charset="-120"/>
                <a:ea typeface="標楷體" pitchFamily="65" charset="-120"/>
              </a:rPr>
              <a:t>帶來</a:t>
            </a:r>
            <a:r>
              <a:rPr lang="zh-TW" altLang="en-US" sz="8000" dirty="0" smtClean="0">
                <a:solidFill>
                  <a:srgbClr val="00B050"/>
                </a:solidFill>
                <a:latin typeface="標楷體" pitchFamily="65" charset="-120"/>
                <a:ea typeface="標楷體" pitchFamily="65" charset="-120"/>
              </a:rPr>
              <a:t>幸福</a:t>
            </a:r>
            <a:r>
              <a:rPr lang="zh-TW" altLang="en-US" sz="8000" dirty="0" smtClean="0">
                <a:latin typeface="標楷體"/>
                <a:ea typeface="標楷體"/>
              </a:rPr>
              <a:t>。</a:t>
            </a:r>
            <a:endParaRPr lang="zh-TW" altLang="en-US" sz="8000" dirty="0">
              <a:latin typeface="標楷體" pitchFamily="65" charset="-120"/>
              <a:ea typeface="標楷體" pitchFamily="65" charset="-120"/>
            </a:endParaRPr>
          </a:p>
        </p:txBody>
      </p:sp>
      <p:sp>
        <p:nvSpPr>
          <p:cNvPr id="3" name="標題 2"/>
          <p:cNvSpPr>
            <a:spLocks noGrp="1"/>
          </p:cNvSpPr>
          <p:nvPr>
            <p:ph type="title"/>
          </p:nvPr>
        </p:nvSpPr>
        <p:spPr/>
        <p:txBody>
          <a:bodyPr>
            <a:normAutofit/>
          </a:bodyPr>
          <a:lstStyle/>
          <a:p>
            <a:r>
              <a:rPr lang="en-US" altLang="zh-TW" dirty="0"/>
              <a:t>109</a:t>
            </a:r>
            <a:r>
              <a:rPr lang="zh-TW" altLang="en-US" dirty="0"/>
              <a:t>學年度</a:t>
            </a:r>
            <a:r>
              <a:rPr lang="zh-TW" altLang="en-US" dirty="0">
                <a:solidFill>
                  <a:srgbClr val="C00000"/>
                </a:solidFill>
              </a:rPr>
              <a:t>小一</a:t>
            </a:r>
            <a:r>
              <a:rPr lang="zh-TW" altLang="en-US" dirty="0" smtClean="0">
                <a:solidFill>
                  <a:srgbClr val="C00000"/>
                </a:solidFill>
              </a:rPr>
              <a:t>新生</a:t>
            </a:r>
            <a:r>
              <a:rPr lang="zh-TW" altLang="en-US" dirty="0" smtClean="0"/>
              <a:t>迎新</a:t>
            </a:r>
            <a:r>
              <a:rPr lang="zh-TW" altLang="en-US" dirty="0" smtClean="0">
                <a:solidFill>
                  <a:srgbClr val="C00000"/>
                </a:solidFill>
              </a:rPr>
              <a:t>贈書</a:t>
            </a:r>
            <a:r>
              <a:rPr lang="zh-TW" altLang="en-US" dirty="0" smtClean="0"/>
              <a:t>儀式</a:t>
            </a:r>
            <a:endParaRPr lang="zh-TW" altLang="en-US" dirty="0"/>
          </a:p>
        </p:txBody>
      </p:sp>
    </p:spTree>
    <p:extLst>
      <p:ext uri="{BB962C8B-B14F-4D97-AF65-F5344CB8AC3E}">
        <p14:creationId xmlns:p14="http://schemas.microsoft.com/office/powerpoint/2010/main" val="304070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764704"/>
            <a:ext cx="7772400" cy="1152128"/>
          </a:xfrm>
        </p:spPr>
        <p:txBody>
          <a:bodyPr>
            <a:normAutofit fontScale="90000"/>
          </a:bodyPr>
          <a:lstStyle/>
          <a:p>
            <a:pPr algn="ctr"/>
            <a:r>
              <a:rPr lang="en-US" altLang="zh-TW" sz="3400" dirty="0" smtClean="0"/>
              <a:t>109 </a:t>
            </a:r>
            <a:r>
              <a:rPr lang="zh-TW" altLang="en-US" sz="3400" dirty="0" smtClean="0"/>
              <a:t>學年第</a:t>
            </a:r>
            <a:r>
              <a:rPr lang="en-US" altLang="zh-TW" sz="3400" dirty="0" smtClean="0"/>
              <a:t>1 </a:t>
            </a:r>
            <a:r>
              <a:rPr lang="zh-TW" altLang="en-US" sz="3400" dirty="0" smtClean="0"/>
              <a:t>學期友善校園週宣導活動</a:t>
            </a:r>
            <a:r>
              <a:rPr lang="en-US" altLang="zh-TW" sz="3400" dirty="0" smtClean="0"/>
              <a:t/>
            </a:r>
            <a:br>
              <a:rPr lang="en-US" altLang="zh-TW" sz="3400" dirty="0" smtClean="0"/>
            </a:br>
            <a:r>
              <a:rPr lang="zh-TW" altLang="en-US" sz="3100" dirty="0" smtClean="0"/>
              <a:t>主題</a:t>
            </a:r>
            <a:r>
              <a:rPr lang="zh-TW" altLang="en-US" sz="3100" dirty="0" smtClean="0">
                <a:latin typeface="標楷體"/>
                <a:ea typeface="標楷體"/>
              </a:rPr>
              <a:t>：</a:t>
            </a:r>
            <a:r>
              <a:rPr lang="zh-TW" altLang="en-US" sz="3100" dirty="0" smtClean="0"/>
              <a:t>網路</a:t>
            </a:r>
            <a:r>
              <a:rPr lang="zh-TW" altLang="en-US" sz="3100" dirty="0"/>
              <a:t>旅程˙不留傷痕</a:t>
            </a:r>
            <a:r>
              <a:rPr lang="en-US" altLang="zh-TW" sz="3100" dirty="0"/>
              <a:t>—</a:t>
            </a:r>
            <a:r>
              <a:rPr lang="zh-TW" altLang="en-US" sz="3100" dirty="0"/>
              <a:t>防治數位性別暴力</a:t>
            </a:r>
          </a:p>
        </p:txBody>
      </p:sp>
      <p:sp>
        <p:nvSpPr>
          <p:cNvPr id="3" name="副標題 2"/>
          <p:cNvSpPr>
            <a:spLocks noGrp="1"/>
          </p:cNvSpPr>
          <p:nvPr>
            <p:ph type="subTitle" idx="1"/>
          </p:nvPr>
        </p:nvSpPr>
        <p:spPr/>
        <p:txBody>
          <a:bodyPr/>
          <a:lstStyle/>
          <a:p>
            <a:r>
              <a:rPr lang="zh-TW" altLang="en-US" dirty="0" smtClean="0"/>
              <a:t>主持人</a:t>
            </a:r>
            <a:r>
              <a:rPr lang="zh-TW" altLang="en-US" dirty="0" smtClean="0">
                <a:latin typeface="新細明體"/>
                <a:ea typeface="新細明體"/>
              </a:rPr>
              <a:t>：孫秉棚校長</a:t>
            </a:r>
            <a:endParaRPr lang="en-US" altLang="zh-TW" dirty="0" smtClean="0">
              <a:latin typeface="新細明體"/>
              <a:ea typeface="新細明體"/>
            </a:endParaRPr>
          </a:p>
          <a:p>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20888"/>
            <a:ext cx="3528392" cy="373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65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548680"/>
            <a:ext cx="8229600" cy="5678091"/>
          </a:xfrm>
        </p:spPr>
        <p:txBody>
          <a:bodyPr/>
          <a:lstStyle/>
          <a:p>
            <a:endParaRPr lang="en-US" altLang="zh-TW" dirty="0" smtClean="0"/>
          </a:p>
          <a:p>
            <a:endParaRPr lang="en-US" altLang="zh-TW" dirty="0"/>
          </a:p>
          <a:p>
            <a:endParaRPr lang="zh-TW" altLang="en-US" dirty="0"/>
          </a:p>
        </p:txBody>
      </p:sp>
      <p:sp>
        <p:nvSpPr>
          <p:cNvPr id="2" name="標題 1"/>
          <p:cNvSpPr>
            <a:spLocks noGrp="1"/>
          </p:cNvSpPr>
          <p:nvPr>
            <p:ph type="title"/>
          </p:nvPr>
        </p:nvSpPr>
        <p:spPr>
          <a:xfrm>
            <a:off x="1187624" y="620688"/>
            <a:ext cx="2592288" cy="1143000"/>
          </a:xfrm>
        </p:spPr>
        <p:txBody>
          <a:bodyPr>
            <a:noAutofit/>
          </a:bodyPr>
          <a:lstStyle/>
          <a:p>
            <a:r>
              <a:rPr lang="zh-TW" altLang="en-US" sz="4400" dirty="0"/>
              <a:t>友善校園</a:t>
            </a:r>
          </a:p>
        </p:txBody>
      </p:sp>
      <p:graphicFrame>
        <p:nvGraphicFramePr>
          <p:cNvPr id="4" name="資料庫圖表 3"/>
          <p:cNvGraphicFramePr/>
          <p:nvPr>
            <p:extLst>
              <p:ext uri="{D42A27DB-BD31-4B8C-83A1-F6EECF244321}">
                <p14:modId xmlns:p14="http://schemas.microsoft.com/office/powerpoint/2010/main" val="2935545928"/>
              </p:ext>
            </p:extLst>
          </p:nvPr>
        </p:nvGraphicFramePr>
        <p:xfrm>
          <a:off x="1763688" y="1628800"/>
          <a:ext cx="60486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409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109728" indent="0">
              <a:buNone/>
            </a:pPr>
            <a:endParaRPr lang="zh-TW" altLang="en-US" dirty="0"/>
          </a:p>
        </p:txBody>
      </p:sp>
      <p:sp>
        <p:nvSpPr>
          <p:cNvPr id="2" name="標題 1"/>
          <p:cNvSpPr>
            <a:spLocks noGrp="1"/>
          </p:cNvSpPr>
          <p:nvPr>
            <p:ph type="title"/>
          </p:nvPr>
        </p:nvSpPr>
        <p:spPr/>
        <p:txBody>
          <a:bodyPr/>
          <a:lstStyle/>
          <a:p>
            <a:r>
              <a:rPr lang="zh-TW" altLang="en-US" dirty="0"/>
              <a:t>友善校園主要內涵</a:t>
            </a:r>
          </a:p>
        </p:txBody>
      </p:sp>
      <p:graphicFrame>
        <p:nvGraphicFramePr>
          <p:cNvPr id="4" name="資料庫圖表 3"/>
          <p:cNvGraphicFramePr/>
          <p:nvPr>
            <p:extLst>
              <p:ext uri="{D42A27DB-BD31-4B8C-83A1-F6EECF244321}">
                <p14:modId xmlns:p14="http://schemas.microsoft.com/office/powerpoint/2010/main" val="4203401829"/>
              </p:ext>
            </p:extLst>
          </p:nvPr>
        </p:nvGraphicFramePr>
        <p:xfrm>
          <a:off x="1187624"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323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zh-TW" altLang="en-US" dirty="0"/>
              <a:t>宣導時間</a:t>
            </a:r>
            <a:r>
              <a:rPr lang="en-US" altLang="zh-TW" dirty="0" smtClean="0"/>
              <a:t>109.9.4</a:t>
            </a:r>
            <a:r>
              <a:rPr lang="zh-TW" altLang="en-US" dirty="0" smtClean="0"/>
              <a:t>上午</a:t>
            </a:r>
            <a:r>
              <a:rPr lang="en-US" altLang="zh-TW" dirty="0" smtClean="0"/>
              <a:t>9:10~9:20</a:t>
            </a:r>
            <a:r>
              <a:rPr lang="zh-TW" altLang="en-US" dirty="0" smtClean="0"/>
              <a:t>校長帶領</a:t>
            </a:r>
            <a:r>
              <a:rPr lang="zh-TW" altLang="en-US" dirty="0"/>
              <a:t>全體學生</a:t>
            </a:r>
            <a:r>
              <a:rPr lang="zh-TW" altLang="en-US" dirty="0" smtClean="0"/>
              <a:t>宣誓</a:t>
            </a:r>
            <a:r>
              <a:rPr lang="zh-TW" altLang="en-US" dirty="0" smtClean="0">
                <a:latin typeface="標楷體"/>
                <a:ea typeface="標楷體"/>
              </a:rPr>
              <a:t>。</a:t>
            </a:r>
            <a:endParaRPr lang="en-US" altLang="zh-TW" dirty="0" smtClean="0"/>
          </a:p>
          <a:p>
            <a:r>
              <a:rPr lang="zh-TW" altLang="en-US" dirty="0" smtClean="0"/>
              <a:t>「</a:t>
            </a:r>
            <a:r>
              <a:rPr lang="zh-TW" altLang="en-US" dirty="0"/>
              <a:t>友善校園有正義，拒絕霸凌無畏懼」並承諾我會「尊重」自己和他人，我會「關心」自己和他人，我會「幫助」自己和他人，我會「保護」自己和他人，所以，我「拒絕霸凌！拒絕毒品！拒絕復仇式色情</a:t>
            </a:r>
            <a:r>
              <a:rPr lang="zh-TW" altLang="en-US" dirty="0" smtClean="0"/>
              <a:t>！拒絕親密關係暴力</a:t>
            </a:r>
            <a:r>
              <a:rPr lang="zh-TW" altLang="en-US" dirty="0" smtClean="0">
                <a:latin typeface="新細明體"/>
                <a:ea typeface="新細明體"/>
              </a:rPr>
              <a:t>！</a:t>
            </a:r>
            <a:r>
              <a:rPr lang="zh-TW" altLang="en-US" dirty="0" smtClean="0"/>
              <a:t>勇敢</a:t>
            </a:r>
            <a:r>
              <a:rPr lang="zh-TW" altLang="en-US" dirty="0"/>
              <a:t>說不！</a:t>
            </a:r>
            <a:r>
              <a:rPr lang="zh-TW" altLang="en-US" dirty="0" smtClean="0"/>
              <a:t>」</a:t>
            </a:r>
            <a:r>
              <a:rPr lang="zh-TW" altLang="en-US" dirty="0" smtClean="0">
                <a:latin typeface="標楷體"/>
                <a:ea typeface="標楷體"/>
              </a:rPr>
              <a:t>，</a:t>
            </a:r>
            <a:r>
              <a:rPr lang="zh-TW" altLang="en-US" sz="2800" dirty="0" smtClean="0"/>
              <a:t>我願意「</a:t>
            </a:r>
            <a:r>
              <a:rPr lang="zh-TW" altLang="zh-TW" sz="2800" dirty="0" smtClean="0"/>
              <a:t>瞭解</a:t>
            </a:r>
            <a:r>
              <a:rPr lang="zh-TW" altLang="zh-TW" sz="2800" dirty="0"/>
              <a:t>與尊重身心障礙</a:t>
            </a:r>
            <a:r>
              <a:rPr lang="zh-TW" altLang="zh-TW" sz="2800" dirty="0" smtClean="0"/>
              <a:t>者</a:t>
            </a:r>
            <a:r>
              <a:rPr lang="en-US" altLang="zh-TW" sz="2800" dirty="0" smtClean="0">
                <a:latin typeface="標楷體"/>
                <a:ea typeface="標楷體"/>
              </a:rPr>
              <a:t>｣</a:t>
            </a:r>
            <a:r>
              <a:rPr lang="zh-TW" altLang="en-US" sz="2800" dirty="0" smtClean="0">
                <a:latin typeface="標楷體"/>
                <a:ea typeface="標楷體"/>
              </a:rPr>
              <a:t>、「拒絕</a:t>
            </a:r>
            <a:r>
              <a:rPr lang="zh-TW" altLang="en-US" sz="2800" dirty="0" smtClean="0">
                <a:solidFill>
                  <a:srgbClr val="FF0000"/>
                </a:solidFill>
                <a:latin typeface="標楷體"/>
                <a:ea typeface="標楷體"/>
              </a:rPr>
              <a:t>數位性別暴力</a:t>
            </a:r>
            <a:r>
              <a:rPr lang="en-US" altLang="zh-TW" sz="2800" dirty="0" smtClean="0">
                <a:latin typeface="標楷體"/>
                <a:ea typeface="標楷體"/>
              </a:rPr>
              <a:t>｣</a:t>
            </a:r>
            <a:r>
              <a:rPr lang="zh-TW" altLang="en-US" sz="2800" dirty="0" smtClean="0">
                <a:latin typeface="標楷體"/>
                <a:ea typeface="標楷體"/>
              </a:rPr>
              <a:t>。</a:t>
            </a:r>
            <a:endParaRPr lang="zh-TW" altLang="en-US" sz="2800" dirty="0"/>
          </a:p>
          <a:p>
            <a:r>
              <a:rPr lang="zh-TW" altLang="en-US" dirty="0" smtClean="0"/>
              <a:t> </a:t>
            </a:r>
            <a:endParaRPr lang="zh-TW" altLang="en-US" dirty="0"/>
          </a:p>
          <a:p>
            <a:pPr marL="109728" indent="0">
              <a:buNone/>
            </a:pPr>
            <a:r>
              <a:rPr lang="zh-TW" altLang="en-US" dirty="0" smtClean="0"/>
              <a:t>                                   宣誓人：孫秉棚校長</a:t>
            </a:r>
            <a:endParaRPr lang="zh-TW" altLang="en-US" dirty="0"/>
          </a:p>
          <a:p>
            <a:endParaRPr lang="zh-TW" altLang="en-US" dirty="0"/>
          </a:p>
        </p:txBody>
      </p:sp>
      <p:sp>
        <p:nvSpPr>
          <p:cNvPr id="3" name="標題 2"/>
          <p:cNvSpPr>
            <a:spLocks noGrp="1"/>
          </p:cNvSpPr>
          <p:nvPr>
            <p:ph type="title"/>
          </p:nvPr>
        </p:nvSpPr>
        <p:spPr/>
        <p:txBody>
          <a:bodyPr/>
          <a:lstStyle/>
          <a:p>
            <a:r>
              <a:rPr lang="zh-TW" altLang="en-US" dirty="0" smtClean="0"/>
              <a:t>友善校園宣誓活動</a:t>
            </a:r>
            <a:endParaRPr lang="zh-TW" altLang="en-US" dirty="0"/>
          </a:p>
        </p:txBody>
      </p:sp>
    </p:spTree>
    <p:extLst>
      <p:ext uri="{BB962C8B-B14F-4D97-AF65-F5344CB8AC3E}">
        <p14:creationId xmlns:p14="http://schemas.microsoft.com/office/powerpoint/2010/main" val="2651124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700808"/>
            <a:ext cx="8229600" cy="4525963"/>
          </a:xfrm>
        </p:spPr>
        <p:txBody>
          <a:bodyPr>
            <a:normAutofit lnSpcReduction="10000"/>
          </a:bodyPr>
          <a:lstStyle/>
          <a:p>
            <a:r>
              <a:rPr lang="zh-TW" altLang="en-US" sz="4000" dirty="0" smtClean="0"/>
              <a:t>一防</a:t>
            </a:r>
            <a:r>
              <a:rPr lang="zh-TW" altLang="en-US" sz="4000" dirty="0"/>
              <a:t>制學生藥物</a:t>
            </a:r>
            <a:r>
              <a:rPr lang="zh-TW" altLang="en-US" sz="4000" dirty="0" smtClean="0"/>
              <a:t>濫用</a:t>
            </a:r>
            <a:endParaRPr lang="en-US" altLang="zh-TW" sz="4000" dirty="0" smtClean="0"/>
          </a:p>
          <a:p>
            <a:r>
              <a:rPr lang="zh-TW" altLang="en-US" sz="4000" dirty="0" smtClean="0"/>
              <a:t>二防制校園霸凌</a:t>
            </a:r>
            <a:endParaRPr lang="en-US" altLang="zh-TW" sz="4000" dirty="0" smtClean="0"/>
          </a:p>
          <a:p>
            <a:r>
              <a:rPr lang="zh-TW" altLang="en-US" sz="4000" dirty="0" smtClean="0"/>
              <a:t>三杜絕</a:t>
            </a:r>
            <a:r>
              <a:rPr lang="zh-TW" altLang="en-US" sz="4000" dirty="0"/>
              <a:t>復仇式</a:t>
            </a:r>
            <a:r>
              <a:rPr lang="zh-TW" altLang="en-US" sz="4000" dirty="0" smtClean="0"/>
              <a:t>色情</a:t>
            </a:r>
            <a:endParaRPr lang="en-US" altLang="zh-TW" sz="4000" dirty="0" smtClean="0"/>
          </a:p>
          <a:p>
            <a:r>
              <a:rPr lang="zh-TW" altLang="en-US" sz="4000" dirty="0" smtClean="0"/>
              <a:t>四</a:t>
            </a:r>
            <a:r>
              <a:rPr lang="zh-TW" altLang="en-US" sz="3600" dirty="0" smtClean="0"/>
              <a:t>校園</a:t>
            </a:r>
            <a:r>
              <a:rPr lang="zh-TW" altLang="en-US" sz="3600" dirty="0"/>
              <a:t>親密關係暴力</a:t>
            </a:r>
            <a:r>
              <a:rPr lang="zh-TW" altLang="en-US" sz="3600" dirty="0" smtClean="0"/>
              <a:t>事件</a:t>
            </a:r>
            <a:r>
              <a:rPr lang="zh-TW" altLang="en-US" sz="3600" dirty="0"/>
              <a:t>防治及處</a:t>
            </a:r>
            <a:r>
              <a:rPr lang="zh-TW" altLang="en-US" sz="3600" dirty="0" smtClean="0"/>
              <a:t>理</a:t>
            </a:r>
            <a:endParaRPr lang="en-US" altLang="zh-TW" sz="3600" dirty="0" smtClean="0"/>
          </a:p>
          <a:p>
            <a:r>
              <a:rPr lang="zh-TW" altLang="en-US" sz="4000" dirty="0" smtClean="0"/>
              <a:t>五</a:t>
            </a:r>
            <a:r>
              <a:rPr lang="zh-TW" altLang="zh-TW" sz="4000" dirty="0" smtClean="0"/>
              <a:t>瞭解</a:t>
            </a:r>
            <a:r>
              <a:rPr lang="zh-TW" altLang="zh-TW" sz="4000" dirty="0"/>
              <a:t>與尊重身心障礙</a:t>
            </a:r>
            <a:r>
              <a:rPr lang="zh-TW" altLang="zh-TW" sz="4000" dirty="0" smtClean="0"/>
              <a:t>者</a:t>
            </a:r>
            <a:endParaRPr lang="en-US" altLang="zh-TW" sz="4000" dirty="0" smtClean="0"/>
          </a:p>
          <a:p>
            <a:r>
              <a:rPr lang="zh-TW" altLang="en-US" sz="4000" dirty="0" smtClean="0"/>
              <a:t>六</a:t>
            </a:r>
            <a:r>
              <a:rPr lang="zh-TW" altLang="en-US" sz="4000" dirty="0" smtClean="0">
                <a:solidFill>
                  <a:srgbClr val="FF0000"/>
                </a:solidFill>
              </a:rPr>
              <a:t>網路旅程</a:t>
            </a:r>
            <a:r>
              <a:rPr lang="en-US" altLang="zh-TW" sz="4000" dirty="0" smtClean="0">
                <a:solidFill>
                  <a:srgbClr val="FF0000"/>
                </a:solidFill>
              </a:rPr>
              <a:t>.</a:t>
            </a:r>
            <a:r>
              <a:rPr lang="zh-TW" altLang="en-US" sz="4000" dirty="0" smtClean="0">
                <a:solidFill>
                  <a:srgbClr val="FF0000"/>
                </a:solidFill>
              </a:rPr>
              <a:t>不留傷痕</a:t>
            </a:r>
            <a:r>
              <a:rPr lang="en-US" altLang="zh-TW" sz="4000" dirty="0" smtClean="0"/>
              <a:t>-</a:t>
            </a:r>
            <a:r>
              <a:rPr lang="zh-TW" altLang="en-US" sz="4000" dirty="0" smtClean="0">
                <a:solidFill>
                  <a:srgbClr val="FF0000"/>
                </a:solidFill>
              </a:rPr>
              <a:t>防治</a:t>
            </a:r>
            <a:r>
              <a:rPr lang="zh-TW" altLang="en-US" sz="4000" dirty="0">
                <a:solidFill>
                  <a:srgbClr val="FF0000"/>
                </a:solidFill>
              </a:rPr>
              <a:t>數位性別</a:t>
            </a:r>
            <a:r>
              <a:rPr lang="zh-TW" altLang="en-US" sz="4000" dirty="0" smtClean="0">
                <a:solidFill>
                  <a:srgbClr val="FF0000"/>
                </a:solidFill>
              </a:rPr>
              <a:t>暴力</a:t>
            </a:r>
            <a:endParaRPr lang="zh-TW" altLang="en-US" sz="4000" dirty="0"/>
          </a:p>
        </p:txBody>
      </p:sp>
      <p:sp>
        <p:nvSpPr>
          <p:cNvPr id="3" name="標題 2"/>
          <p:cNvSpPr>
            <a:spLocks noGrp="1"/>
          </p:cNvSpPr>
          <p:nvPr>
            <p:ph type="title"/>
          </p:nvPr>
        </p:nvSpPr>
        <p:spPr/>
        <p:txBody>
          <a:bodyPr/>
          <a:lstStyle/>
          <a:p>
            <a:r>
              <a:rPr lang="zh-TW" altLang="en-US" dirty="0" smtClean="0"/>
              <a:t>本學期宣導重點</a:t>
            </a:r>
            <a:endParaRPr lang="zh-TW" altLang="en-US" dirty="0"/>
          </a:p>
        </p:txBody>
      </p:sp>
    </p:spTree>
    <p:extLst>
      <p:ext uri="{BB962C8B-B14F-4D97-AF65-F5344CB8AC3E}">
        <p14:creationId xmlns:p14="http://schemas.microsoft.com/office/powerpoint/2010/main" val="785922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502</TotalTime>
  <Words>2985</Words>
  <Application>Microsoft Office PowerPoint</Application>
  <PresentationFormat>如螢幕大小 (4:3)</PresentationFormat>
  <Paragraphs>144</Paragraphs>
  <Slides>30</Slides>
  <Notes>0</Notes>
  <HiddenSlides>0</HiddenSlides>
  <MMClips>0</MMClips>
  <ScaleCrop>false</ScaleCrop>
  <HeadingPairs>
    <vt:vector size="4" baseType="variant">
      <vt:variant>
        <vt:lpstr>佈景主題</vt:lpstr>
      </vt:variant>
      <vt:variant>
        <vt:i4>1</vt:i4>
      </vt:variant>
      <vt:variant>
        <vt:lpstr>投影片標題</vt:lpstr>
      </vt:variant>
      <vt:variant>
        <vt:i4>30</vt:i4>
      </vt:variant>
    </vt:vector>
  </HeadingPairs>
  <TitlesOfParts>
    <vt:vector size="31" baseType="lpstr">
      <vt:lpstr>匯合</vt:lpstr>
      <vt:lpstr>109學年度小一新生智慧點燈迎新儀式</vt:lpstr>
      <vt:lpstr>109學年度小一新生智慧點燈迎新儀式</vt:lpstr>
      <vt:lpstr>109學年度小一新生智慧點燈迎新儀式</vt:lpstr>
      <vt:lpstr>109學年度小一新生迎新贈書儀式</vt:lpstr>
      <vt:lpstr>109 學年第1 學期友善校園週宣導活動 主題：網路旅程˙不留傷痕—防治數位性別暴力</vt:lpstr>
      <vt:lpstr>友善校園</vt:lpstr>
      <vt:lpstr>友善校園主要內涵</vt:lpstr>
      <vt:lpstr>友善校園宣誓活動</vt:lpstr>
      <vt:lpstr>本學期宣導重點</vt:lpstr>
      <vt:lpstr>PowerPoint 簡報</vt:lpstr>
      <vt:lpstr>提醒</vt:lpstr>
      <vt:lpstr> </vt:lpstr>
      <vt:lpstr>三杜絕「復仇式色情」（色情報復）</vt:lpstr>
      <vt:lpstr>四校園親密關係暴力事件防治及處理</vt:lpstr>
      <vt:lpstr>五瞭解與尊重身心障礙者</vt:lpstr>
      <vt:lpstr>五瞭解與尊重身心障礙者</vt:lpstr>
      <vt:lpstr>五瞭解與尊重身心障礙者</vt:lpstr>
      <vt:lpstr>五瞭解與尊重身心障礙者</vt:lpstr>
      <vt:lpstr>五瞭解與尊重身心障礙者</vt:lpstr>
      <vt:lpstr>六網路旅程.不留傷痕-防治數位性別暴力</vt:lpstr>
      <vt:lpstr>六網路旅程.不留傷痕-防治數位性別暴力</vt:lpstr>
      <vt:lpstr>六網路旅程.不留傷痕-防治數位性別暴力</vt:lpstr>
      <vt:lpstr>六網路旅程.不留傷痕-防治數位性別暴力</vt:lpstr>
      <vt:lpstr>老人交通安全情境案例</vt:lpstr>
      <vt:lpstr>老人交通安全情境案例</vt:lpstr>
      <vt:lpstr>交通安全</vt:lpstr>
      <vt:lpstr>交通安全</vt:lpstr>
      <vt:lpstr>交通安全</vt:lpstr>
      <vt:lpstr>交通安全</vt:lpstr>
      <vt:lpstr>接下來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107 學年第1 學期友善校園週宣導活動</dc:title>
  <dc:creator>User</dc:creator>
  <cp:lastModifiedBy>USER</cp:lastModifiedBy>
  <cp:revision>89</cp:revision>
  <cp:lastPrinted>2020-08-17T04:25:10Z</cp:lastPrinted>
  <dcterms:created xsi:type="dcterms:W3CDTF">2018-07-25T03:29:56Z</dcterms:created>
  <dcterms:modified xsi:type="dcterms:W3CDTF">2020-09-03T01:58:17Z</dcterms:modified>
</cp:coreProperties>
</file>